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3" r:id="rId4"/>
    <p:sldId id="258" r:id="rId5"/>
    <p:sldId id="259" r:id="rId6"/>
    <p:sldId id="260" r:id="rId7"/>
    <p:sldId id="261"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sten Landsch" initials="CL" lastIdx="2" clrIdx="0">
    <p:extLst>
      <p:ext uri="{19B8F6BF-5375-455C-9EA6-DF929625EA0E}">
        <p15:presenceInfo xmlns:p15="http://schemas.microsoft.com/office/powerpoint/2012/main" userId="bf927c32f28f826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36E42D-9E6D-4E89-A0D3-50B8965C559D}" v="3" dt="2021-02-12T20:55:13.3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52" autoAdjust="0"/>
    <p:restoredTop sz="94660"/>
  </p:normalViewPr>
  <p:slideViewPr>
    <p:cSldViewPr snapToGrid="0">
      <p:cViewPr varScale="1">
        <p:scale>
          <a:sx n="91" d="100"/>
          <a:sy n="91" d="100"/>
        </p:scale>
        <p:origin x="36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20B557-0429-4A01-BE48-AA4323A60DB8}"/>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233832B3-FA6E-48EE-9A9E-34CFEABB09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0319C5CE-0F10-44C7-86E3-96D2258F83E5}"/>
              </a:ext>
            </a:extLst>
          </p:cNvPr>
          <p:cNvSpPr>
            <a:spLocks noGrp="1"/>
          </p:cNvSpPr>
          <p:nvPr>
            <p:ph type="dt" sz="half" idx="10"/>
          </p:nvPr>
        </p:nvSpPr>
        <p:spPr/>
        <p:txBody>
          <a:bodyPr/>
          <a:lstStyle/>
          <a:p>
            <a:fld id="{49035248-C906-4EA9-AAB8-DFB7A3856245}" type="datetimeFigureOut">
              <a:rPr lang="de-DE" smtClean="0"/>
              <a:t>24.03.2021</a:t>
            </a:fld>
            <a:endParaRPr lang="de-DE"/>
          </a:p>
        </p:txBody>
      </p:sp>
      <p:sp>
        <p:nvSpPr>
          <p:cNvPr id="5" name="Fußzeilenplatzhalter 4">
            <a:extLst>
              <a:ext uri="{FF2B5EF4-FFF2-40B4-BE49-F238E27FC236}">
                <a16:creationId xmlns:a16="http://schemas.microsoft.com/office/drawing/2014/main" id="{774D53EA-DBAE-4E3B-B678-437AD204420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E9485FE-CAB0-4B55-9D1F-0B7C5F5CDDF1}"/>
              </a:ext>
            </a:extLst>
          </p:cNvPr>
          <p:cNvSpPr>
            <a:spLocks noGrp="1"/>
          </p:cNvSpPr>
          <p:nvPr>
            <p:ph type="sldNum" sz="quarter" idx="12"/>
          </p:nvPr>
        </p:nvSpPr>
        <p:spPr/>
        <p:txBody>
          <a:bodyPr/>
          <a:lstStyle/>
          <a:p>
            <a:fld id="{03E578D8-09B5-4F23-84DF-1BFACD3E99BB}" type="slidenum">
              <a:rPr lang="de-DE" smtClean="0"/>
              <a:t>‹Nr.›</a:t>
            </a:fld>
            <a:endParaRPr lang="de-DE"/>
          </a:p>
        </p:txBody>
      </p:sp>
    </p:spTree>
    <p:extLst>
      <p:ext uri="{BB962C8B-B14F-4D97-AF65-F5344CB8AC3E}">
        <p14:creationId xmlns:p14="http://schemas.microsoft.com/office/powerpoint/2010/main" val="1885977218"/>
      </p:ext>
    </p:extLst>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6D8716-D6F8-429F-9D91-6EDEFDAA6200}"/>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85ADF65-1FE0-455C-A64F-0B9C4A009ADB}"/>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DE15CDC-D723-43EF-A5B3-6AF39BFFD2DD}"/>
              </a:ext>
            </a:extLst>
          </p:cNvPr>
          <p:cNvSpPr>
            <a:spLocks noGrp="1"/>
          </p:cNvSpPr>
          <p:nvPr>
            <p:ph type="dt" sz="half" idx="10"/>
          </p:nvPr>
        </p:nvSpPr>
        <p:spPr/>
        <p:txBody>
          <a:bodyPr/>
          <a:lstStyle/>
          <a:p>
            <a:fld id="{49035248-C906-4EA9-AAB8-DFB7A3856245}" type="datetimeFigureOut">
              <a:rPr lang="de-DE" smtClean="0"/>
              <a:t>24.03.2021</a:t>
            </a:fld>
            <a:endParaRPr lang="de-DE"/>
          </a:p>
        </p:txBody>
      </p:sp>
      <p:sp>
        <p:nvSpPr>
          <p:cNvPr id="5" name="Fußzeilenplatzhalter 4">
            <a:extLst>
              <a:ext uri="{FF2B5EF4-FFF2-40B4-BE49-F238E27FC236}">
                <a16:creationId xmlns:a16="http://schemas.microsoft.com/office/drawing/2014/main" id="{DFE5E083-8323-425A-8B78-C61E122E160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545FE39-F476-41AC-B5C9-104C6ABEE642}"/>
              </a:ext>
            </a:extLst>
          </p:cNvPr>
          <p:cNvSpPr>
            <a:spLocks noGrp="1"/>
          </p:cNvSpPr>
          <p:nvPr>
            <p:ph type="sldNum" sz="quarter" idx="12"/>
          </p:nvPr>
        </p:nvSpPr>
        <p:spPr/>
        <p:txBody>
          <a:bodyPr/>
          <a:lstStyle/>
          <a:p>
            <a:fld id="{03E578D8-09B5-4F23-84DF-1BFACD3E99BB}" type="slidenum">
              <a:rPr lang="de-DE" smtClean="0"/>
              <a:t>‹Nr.›</a:t>
            </a:fld>
            <a:endParaRPr lang="de-DE"/>
          </a:p>
        </p:txBody>
      </p:sp>
    </p:spTree>
    <p:extLst>
      <p:ext uri="{BB962C8B-B14F-4D97-AF65-F5344CB8AC3E}">
        <p14:creationId xmlns:p14="http://schemas.microsoft.com/office/powerpoint/2010/main" val="4268994562"/>
      </p:ext>
    </p:extLst>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A6313A08-66EE-4937-A2C9-E9B460B4C440}"/>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C104C337-1841-4BC2-9F1C-5B309F0DA1A0}"/>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5D0D847-7AF9-41AE-B84F-7369D65ABCDE}"/>
              </a:ext>
            </a:extLst>
          </p:cNvPr>
          <p:cNvSpPr>
            <a:spLocks noGrp="1"/>
          </p:cNvSpPr>
          <p:nvPr>
            <p:ph type="dt" sz="half" idx="10"/>
          </p:nvPr>
        </p:nvSpPr>
        <p:spPr/>
        <p:txBody>
          <a:bodyPr/>
          <a:lstStyle/>
          <a:p>
            <a:fld id="{49035248-C906-4EA9-AAB8-DFB7A3856245}" type="datetimeFigureOut">
              <a:rPr lang="de-DE" smtClean="0"/>
              <a:t>24.03.2021</a:t>
            </a:fld>
            <a:endParaRPr lang="de-DE"/>
          </a:p>
        </p:txBody>
      </p:sp>
      <p:sp>
        <p:nvSpPr>
          <p:cNvPr id="5" name="Fußzeilenplatzhalter 4">
            <a:extLst>
              <a:ext uri="{FF2B5EF4-FFF2-40B4-BE49-F238E27FC236}">
                <a16:creationId xmlns:a16="http://schemas.microsoft.com/office/drawing/2014/main" id="{2B3914C2-0071-4E05-9072-BD4CD14384F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C1B3B26-3266-4E12-BD7B-1EF4663727F0}"/>
              </a:ext>
            </a:extLst>
          </p:cNvPr>
          <p:cNvSpPr>
            <a:spLocks noGrp="1"/>
          </p:cNvSpPr>
          <p:nvPr>
            <p:ph type="sldNum" sz="quarter" idx="12"/>
          </p:nvPr>
        </p:nvSpPr>
        <p:spPr/>
        <p:txBody>
          <a:bodyPr/>
          <a:lstStyle/>
          <a:p>
            <a:fld id="{03E578D8-09B5-4F23-84DF-1BFACD3E99BB}" type="slidenum">
              <a:rPr lang="de-DE" smtClean="0"/>
              <a:t>‹Nr.›</a:t>
            </a:fld>
            <a:endParaRPr lang="de-DE"/>
          </a:p>
        </p:txBody>
      </p:sp>
    </p:spTree>
    <p:extLst>
      <p:ext uri="{BB962C8B-B14F-4D97-AF65-F5344CB8AC3E}">
        <p14:creationId xmlns:p14="http://schemas.microsoft.com/office/powerpoint/2010/main" val="1415724179"/>
      </p:ext>
    </p:extLst>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E12873-8973-4816-B786-2EA8973DA4CC}"/>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1457DA14-B1DF-4201-B3B8-CA064CF374C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ABF3442-AAF2-477A-B80C-65E24DF6ECEF}"/>
              </a:ext>
            </a:extLst>
          </p:cNvPr>
          <p:cNvSpPr>
            <a:spLocks noGrp="1"/>
          </p:cNvSpPr>
          <p:nvPr>
            <p:ph type="dt" sz="half" idx="10"/>
          </p:nvPr>
        </p:nvSpPr>
        <p:spPr/>
        <p:txBody>
          <a:bodyPr/>
          <a:lstStyle/>
          <a:p>
            <a:fld id="{49035248-C906-4EA9-AAB8-DFB7A3856245}" type="datetimeFigureOut">
              <a:rPr lang="de-DE" smtClean="0"/>
              <a:t>24.03.2021</a:t>
            </a:fld>
            <a:endParaRPr lang="de-DE"/>
          </a:p>
        </p:txBody>
      </p:sp>
      <p:sp>
        <p:nvSpPr>
          <p:cNvPr id="5" name="Fußzeilenplatzhalter 4">
            <a:extLst>
              <a:ext uri="{FF2B5EF4-FFF2-40B4-BE49-F238E27FC236}">
                <a16:creationId xmlns:a16="http://schemas.microsoft.com/office/drawing/2014/main" id="{361CEC67-1E41-449F-B74E-F165912E447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C1211A4-AC61-4329-BB6D-F6FAA4271E24}"/>
              </a:ext>
            </a:extLst>
          </p:cNvPr>
          <p:cNvSpPr>
            <a:spLocks noGrp="1"/>
          </p:cNvSpPr>
          <p:nvPr>
            <p:ph type="sldNum" sz="quarter" idx="12"/>
          </p:nvPr>
        </p:nvSpPr>
        <p:spPr/>
        <p:txBody>
          <a:bodyPr/>
          <a:lstStyle/>
          <a:p>
            <a:fld id="{03E578D8-09B5-4F23-84DF-1BFACD3E99BB}" type="slidenum">
              <a:rPr lang="de-DE" smtClean="0"/>
              <a:t>‹Nr.›</a:t>
            </a:fld>
            <a:endParaRPr lang="de-DE"/>
          </a:p>
        </p:txBody>
      </p:sp>
    </p:spTree>
    <p:extLst>
      <p:ext uri="{BB962C8B-B14F-4D97-AF65-F5344CB8AC3E}">
        <p14:creationId xmlns:p14="http://schemas.microsoft.com/office/powerpoint/2010/main" val="2769375616"/>
      </p:ext>
    </p:extLst>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1AA052-C983-48E7-A535-54BC669FD083}"/>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0C2F67F4-2B43-4446-A373-5D2E85FE19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625C7E73-6403-4DEE-B175-51DB6643A21E}"/>
              </a:ext>
            </a:extLst>
          </p:cNvPr>
          <p:cNvSpPr>
            <a:spLocks noGrp="1"/>
          </p:cNvSpPr>
          <p:nvPr>
            <p:ph type="dt" sz="half" idx="10"/>
          </p:nvPr>
        </p:nvSpPr>
        <p:spPr/>
        <p:txBody>
          <a:bodyPr/>
          <a:lstStyle/>
          <a:p>
            <a:fld id="{49035248-C906-4EA9-AAB8-DFB7A3856245}" type="datetimeFigureOut">
              <a:rPr lang="de-DE" smtClean="0"/>
              <a:t>24.03.2021</a:t>
            </a:fld>
            <a:endParaRPr lang="de-DE"/>
          </a:p>
        </p:txBody>
      </p:sp>
      <p:sp>
        <p:nvSpPr>
          <p:cNvPr id="5" name="Fußzeilenplatzhalter 4">
            <a:extLst>
              <a:ext uri="{FF2B5EF4-FFF2-40B4-BE49-F238E27FC236}">
                <a16:creationId xmlns:a16="http://schemas.microsoft.com/office/drawing/2014/main" id="{EF271FB5-9E9E-4B06-9166-73A6A198E7D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A165E386-FD58-4380-81F6-10BC20E7CE16}"/>
              </a:ext>
            </a:extLst>
          </p:cNvPr>
          <p:cNvSpPr>
            <a:spLocks noGrp="1"/>
          </p:cNvSpPr>
          <p:nvPr>
            <p:ph type="sldNum" sz="quarter" idx="12"/>
          </p:nvPr>
        </p:nvSpPr>
        <p:spPr/>
        <p:txBody>
          <a:bodyPr/>
          <a:lstStyle/>
          <a:p>
            <a:fld id="{03E578D8-09B5-4F23-84DF-1BFACD3E99BB}" type="slidenum">
              <a:rPr lang="de-DE" smtClean="0"/>
              <a:t>‹Nr.›</a:t>
            </a:fld>
            <a:endParaRPr lang="de-DE"/>
          </a:p>
        </p:txBody>
      </p:sp>
    </p:spTree>
    <p:extLst>
      <p:ext uri="{BB962C8B-B14F-4D97-AF65-F5344CB8AC3E}">
        <p14:creationId xmlns:p14="http://schemas.microsoft.com/office/powerpoint/2010/main" val="357791842"/>
      </p:ext>
    </p:extLst>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8AD10E-BA16-415D-A3E9-9A949668D24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9974618B-DF8D-4A13-AAA6-96D6BFD0C899}"/>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15F178C4-2252-4B9C-9FD3-C074F069C19D}"/>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93AB616D-6850-4246-A9C5-877E866C3BE5}"/>
              </a:ext>
            </a:extLst>
          </p:cNvPr>
          <p:cNvSpPr>
            <a:spLocks noGrp="1"/>
          </p:cNvSpPr>
          <p:nvPr>
            <p:ph type="dt" sz="half" idx="10"/>
          </p:nvPr>
        </p:nvSpPr>
        <p:spPr/>
        <p:txBody>
          <a:bodyPr/>
          <a:lstStyle/>
          <a:p>
            <a:fld id="{49035248-C906-4EA9-AAB8-DFB7A3856245}" type="datetimeFigureOut">
              <a:rPr lang="de-DE" smtClean="0"/>
              <a:t>24.03.2021</a:t>
            </a:fld>
            <a:endParaRPr lang="de-DE"/>
          </a:p>
        </p:txBody>
      </p:sp>
      <p:sp>
        <p:nvSpPr>
          <p:cNvPr id="6" name="Fußzeilenplatzhalter 5">
            <a:extLst>
              <a:ext uri="{FF2B5EF4-FFF2-40B4-BE49-F238E27FC236}">
                <a16:creationId xmlns:a16="http://schemas.microsoft.com/office/drawing/2014/main" id="{314727BD-2DFB-4BD4-8E24-51B6B9842B0E}"/>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80C2D02F-08B3-43B0-900B-4EC2A9385AAC}"/>
              </a:ext>
            </a:extLst>
          </p:cNvPr>
          <p:cNvSpPr>
            <a:spLocks noGrp="1"/>
          </p:cNvSpPr>
          <p:nvPr>
            <p:ph type="sldNum" sz="quarter" idx="12"/>
          </p:nvPr>
        </p:nvSpPr>
        <p:spPr/>
        <p:txBody>
          <a:bodyPr/>
          <a:lstStyle/>
          <a:p>
            <a:fld id="{03E578D8-09B5-4F23-84DF-1BFACD3E99BB}" type="slidenum">
              <a:rPr lang="de-DE" smtClean="0"/>
              <a:t>‹Nr.›</a:t>
            </a:fld>
            <a:endParaRPr lang="de-DE"/>
          </a:p>
        </p:txBody>
      </p:sp>
    </p:spTree>
    <p:extLst>
      <p:ext uri="{BB962C8B-B14F-4D97-AF65-F5344CB8AC3E}">
        <p14:creationId xmlns:p14="http://schemas.microsoft.com/office/powerpoint/2010/main" val="4222296191"/>
      </p:ext>
    </p:extLst>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E91108-9E6B-4930-997C-76D342FAA9E5}"/>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65F43B3D-100D-4062-9715-259B698773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FAD8BBFC-CFE6-4FFC-B1CE-C107AC659F37}"/>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142AB536-29F6-44EE-B7F0-BAE0A37B5B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6D808233-6863-495B-B2B1-5AE79821DAF6}"/>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EB24DDA9-377D-4AA8-9462-557379A3F7A1}"/>
              </a:ext>
            </a:extLst>
          </p:cNvPr>
          <p:cNvSpPr>
            <a:spLocks noGrp="1"/>
          </p:cNvSpPr>
          <p:nvPr>
            <p:ph type="dt" sz="half" idx="10"/>
          </p:nvPr>
        </p:nvSpPr>
        <p:spPr/>
        <p:txBody>
          <a:bodyPr/>
          <a:lstStyle/>
          <a:p>
            <a:fld id="{49035248-C906-4EA9-AAB8-DFB7A3856245}" type="datetimeFigureOut">
              <a:rPr lang="de-DE" smtClean="0"/>
              <a:t>24.03.2021</a:t>
            </a:fld>
            <a:endParaRPr lang="de-DE"/>
          </a:p>
        </p:txBody>
      </p:sp>
      <p:sp>
        <p:nvSpPr>
          <p:cNvPr id="8" name="Fußzeilenplatzhalter 7">
            <a:extLst>
              <a:ext uri="{FF2B5EF4-FFF2-40B4-BE49-F238E27FC236}">
                <a16:creationId xmlns:a16="http://schemas.microsoft.com/office/drawing/2014/main" id="{36F25EE9-44F8-4279-9CD1-094C5F5282D6}"/>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164103CF-FA45-4715-8556-0F8B8C8672ED}"/>
              </a:ext>
            </a:extLst>
          </p:cNvPr>
          <p:cNvSpPr>
            <a:spLocks noGrp="1"/>
          </p:cNvSpPr>
          <p:nvPr>
            <p:ph type="sldNum" sz="quarter" idx="12"/>
          </p:nvPr>
        </p:nvSpPr>
        <p:spPr/>
        <p:txBody>
          <a:bodyPr/>
          <a:lstStyle/>
          <a:p>
            <a:fld id="{03E578D8-09B5-4F23-84DF-1BFACD3E99BB}" type="slidenum">
              <a:rPr lang="de-DE" smtClean="0"/>
              <a:t>‹Nr.›</a:t>
            </a:fld>
            <a:endParaRPr lang="de-DE"/>
          </a:p>
        </p:txBody>
      </p:sp>
    </p:spTree>
    <p:extLst>
      <p:ext uri="{BB962C8B-B14F-4D97-AF65-F5344CB8AC3E}">
        <p14:creationId xmlns:p14="http://schemas.microsoft.com/office/powerpoint/2010/main" val="1739868063"/>
      </p:ext>
    </p:extLst>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9B8C63-970A-49EF-A729-3EB06C16AF30}"/>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1FD1093E-A5F0-47C9-A8E3-8C5B45F5A3E0}"/>
              </a:ext>
            </a:extLst>
          </p:cNvPr>
          <p:cNvSpPr>
            <a:spLocks noGrp="1"/>
          </p:cNvSpPr>
          <p:nvPr>
            <p:ph type="dt" sz="half" idx="10"/>
          </p:nvPr>
        </p:nvSpPr>
        <p:spPr/>
        <p:txBody>
          <a:bodyPr/>
          <a:lstStyle/>
          <a:p>
            <a:fld id="{49035248-C906-4EA9-AAB8-DFB7A3856245}" type="datetimeFigureOut">
              <a:rPr lang="de-DE" smtClean="0"/>
              <a:t>24.03.2021</a:t>
            </a:fld>
            <a:endParaRPr lang="de-DE"/>
          </a:p>
        </p:txBody>
      </p:sp>
      <p:sp>
        <p:nvSpPr>
          <p:cNvPr id="4" name="Fußzeilenplatzhalter 3">
            <a:extLst>
              <a:ext uri="{FF2B5EF4-FFF2-40B4-BE49-F238E27FC236}">
                <a16:creationId xmlns:a16="http://schemas.microsoft.com/office/drawing/2014/main" id="{34E5B123-53F0-4A4C-9627-EF1ADFCBF921}"/>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49E761A6-4313-4B92-91BE-4E9EF4AB4DF8}"/>
              </a:ext>
            </a:extLst>
          </p:cNvPr>
          <p:cNvSpPr>
            <a:spLocks noGrp="1"/>
          </p:cNvSpPr>
          <p:nvPr>
            <p:ph type="sldNum" sz="quarter" idx="12"/>
          </p:nvPr>
        </p:nvSpPr>
        <p:spPr/>
        <p:txBody>
          <a:bodyPr/>
          <a:lstStyle/>
          <a:p>
            <a:fld id="{03E578D8-09B5-4F23-84DF-1BFACD3E99BB}" type="slidenum">
              <a:rPr lang="de-DE" smtClean="0"/>
              <a:t>‹Nr.›</a:t>
            </a:fld>
            <a:endParaRPr lang="de-DE"/>
          </a:p>
        </p:txBody>
      </p:sp>
    </p:spTree>
    <p:extLst>
      <p:ext uri="{BB962C8B-B14F-4D97-AF65-F5344CB8AC3E}">
        <p14:creationId xmlns:p14="http://schemas.microsoft.com/office/powerpoint/2010/main" val="4127689737"/>
      </p:ext>
    </p:extLst>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2D114202-D1CA-458B-A1C0-D762ACD8E5A5}"/>
              </a:ext>
            </a:extLst>
          </p:cNvPr>
          <p:cNvSpPr>
            <a:spLocks noGrp="1"/>
          </p:cNvSpPr>
          <p:nvPr>
            <p:ph type="dt" sz="half" idx="10"/>
          </p:nvPr>
        </p:nvSpPr>
        <p:spPr/>
        <p:txBody>
          <a:bodyPr/>
          <a:lstStyle/>
          <a:p>
            <a:fld id="{49035248-C906-4EA9-AAB8-DFB7A3856245}" type="datetimeFigureOut">
              <a:rPr lang="de-DE" smtClean="0"/>
              <a:t>24.03.2021</a:t>
            </a:fld>
            <a:endParaRPr lang="de-DE"/>
          </a:p>
        </p:txBody>
      </p:sp>
      <p:sp>
        <p:nvSpPr>
          <p:cNvPr id="3" name="Fußzeilenplatzhalter 2">
            <a:extLst>
              <a:ext uri="{FF2B5EF4-FFF2-40B4-BE49-F238E27FC236}">
                <a16:creationId xmlns:a16="http://schemas.microsoft.com/office/drawing/2014/main" id="{F0372C1E-DB79-4A43-B9A1-FC10009DE6CC}"/>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DFC58C2F-16A8-438C-A552-9A2B5FBEA9F4}"/>
              </a:ext>
            </a:extLst>
          </p:cNvPr>
          <p:cNvSpPr>
            <a:spLocks noGrp="1"/>
          </p:cNvSpPr>
          <p:nvPr>
            <p:ph type="sldNum" sz="quarter" idx="12"/>
          </p:nvPr>
        </p:nvSpPr>
        <p:spPr/>
        <p:txBody>
          <a:bodyPr/>
          <a:lstStyle/>
          <a:p>
            <a:fld id="{03E578D8-09B5-4F23-84DF-1BFACD3E99BB}" type="slidenum">
              <a:rPr lang="de-DE" smtClean="0"/>
              <a:t>‹Nr.›</a:t>
            </a:fld>
            <a:endParaRPr lang="de-DE"/>
          </a:p>
        </p:txBody>
      </p:sp>
    </p:spTree>
    <p:extLst>
      <p:ext uri="{BB962C8B-B14F-4D97-AF65-F5344CB8AC3E}">
        <p14:creationId xmlns:p14="http://schemas.microsoft.com/office/powerpoint/2010/main" val="1747435627"/>
      </p:ext>
    </p:extLst>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8FFFF8-9BB1-4E86-A26C-C9DCDA3005E9}"/>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E180038A-DCFA-4B23-9AC9-B13F8F7D0D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8C156C50-4898-43B6-96D0-3FB3A95C52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414BC7F-8338-4CBC-8461-B728B544B028}"/>
              </a:ext>
            </a:extLst>
          </p:cNvPr>
          <p:cNvSpPr>
            <a:spLocks noGrp="1"/>
          </p:cNvSpPr>
          <p:nvPr>
            <p:ph type="dt" sz="half" idx="10"/>
          </p:nvPr>
        </p:nvSpPr>
        <p:spPr/>
        <p:txBody>
          <a:bodyPr/>
          <a:lstStyle/>
          <a:p>
            <a:fld id="{49035248-C906-4EA9-AAB8-DFB7A3856245}" type="datetimeFigureOut">
              <a:rPr lang="de-DE" smtClean="0"/>
              <a:t>24.03.2021</a:t>
            </a:fld>
            <a:endParaRPr lang="de-DE"/>
          </a:p>
        </p:txBody>
      </p:sp>
      <p:sp>
        <p:nvSpPr>
          <p:cNvPr id="6" name="Fußzeilenplatzhalter 5">
            <a:extLst>
              <a:ext uri="{FF2B5EF4-FFF2-40B4-BE49-F238E27FC236}">
                <a16:creationId xmlns:a16="http://schemas.microsoft.com/office/drawing/2014/main" id="{D9480244-CBFE-4CDB-9E52-81DCA57CF09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CA8E0469-37F7-4B76-BA2F-F85AA4C10DB6}"/>
              </a:ext>
            </a:extLst>
          </p:cNvPr>
          <p:cNvSpPr>
            <a:spLocks noGrp="1"/>
          </p:cNvSpPr>
          <p:nvPr>
            <p:ph type="sldNum" sz="quarter" idx="12"/>
          </p:nvPr>
        </p:nvSpPr>
        <p:spPr/>
        <p:txBody>
          <a:bodyPr/>
          <a:lstStyle/>
          <a:p>
            <a:fld id="{03E578D8-09B5-4F23-84DF-1BFACD3E99BB}" type="slidenum">
              <a:rPr lang="de-DE" smtClean="0"/>
              <a:t>‹Nr.›</a:t>
            </a:fld>
            <a:endParaRPr lang="de-DE"/>
          </a:p>
        </p:txBody>
      </p:sp>
    </p:spTree>
    <p:extLst>
      <p:ext uri="{BB962C8B-B14F-4D97-AF65-F5344CB8AC3E}">
        <p14:creationId xmlns:p14="http://schemas.microsoft.com/office/powerpoint/2010/main" val="742344227"/>
      </p:ext>
    </p:extLst>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DB4085-62C5-4A0A-825B-79A915130DCE}"/>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614D155-FC91-4C8D-B474-C76D32DB8F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231F0BC0-E287-4E31-8A41-7E1169441F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BA55DBD7-1C0E-4C16-A757-85283E1434C4}"/>
              </a:ext>
            </a:extLst>
          </p:cNvPr>
          <p:cNvSpPr>
            <a:spLocks noGrp="1"/>
          </p:cNvSpPr>
          <p:nvPr>
            <p:ph type="dt" sz="half" idx="10"/>
          </p:nvPr>
        </p:nvSpPr>
        <p:spPr/>
        <p:txBody>
          <a:bodyPr/>
          <a:lstStyle/>
          <a:p>
            <a:fld id="{49035248-C906-4EA9-AAB8-DFB7A3856245}" type="datetimeFigureOut">
              <a:rPr lang="de-DE" smtClean="0"/>
              <a:t>24.03.2021</a:t>
            </a:fld>
            <a:endParaRPr lang="de-DE"/>
          </a:p>
        </p:txBody>
      </p:sp>
      <p:sp>
        <p:nvSpPr>
          <p:cNvPr id="6" name="Fußzeilenplatzhalter 5">
            <a:extLst>
              <a:ext uri="{FF2B5EF4-FFF2-40B4-BE49-F238E27FC236}">
                <a16:creationId xmlns:a16="http://schemas.microsoft.com/office/drawing/2014/main" id="{CF98343E-E7C6-4B30-A9F7-1623E247E01C}"/>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C0C7425-F189-4F6B-A693-27FA897E95EE}"/>
              </a:ext>
            </a:extLst>
          </p:cNvPr>
          <p:cNvSpPr>
            <a:spLocks noGrp="1"/>
          </p:cNvSpPr>
          <p:nvPr>
            <p:ph type="sldNum" sz="quarter" idx="12"/>
          </p:nvPr>
        </p:nvSpPr>
        <p:spPr/>
        <p:txBody>
          <a:bodyPr/>
          <a:lstStyle/>
          <a:p>
            <a:fld id="{03E578D8-09B5-4F23-84DF-1BFACD3E99BB}" type="slidenum">
              <a:rPr lang="de-DE" smtClean="0"/>
              <a:t>‹Nr.›</a:t>
            </a:fld>
            <a:endParaRPr lang="de-DE"/>
          </a:p>
        </p:txBody>
      </p:sp>
    </p:spTree>
    <p:extLst>
      <p:ext uri="{BB962C8B-B14F-4D97-AF65-F5344CB8AC3E}">
        <p14:creationId xmlns:p14="http://schemas.microsoft.com/office/powerpoint/2010/main" val="939037345"/>
      </p:ext>
    </p:extLst>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90000"/>
                <a:lumMod val="110000"/>
              </a:schemeClr>
            </a:gs>
            <a:gs pos="100000">
              <a:schemeClr val="bg1">
                <a:shade val="64000"/>
                <a:lumMod val="88000"/>
              </a:schemeClr>
            </a:gs>
          </a:gsLst>
          <a:lin ang="5400000" scaled="0"/>
          <a:tileRect/>
        </a:gradFill>
        <a:effectLst/>
      </p:bgPr>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0BDB6255-8C24-42B9-B46F-DD6DB2360B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7E4B62BD-D7D7-4953-9304-B6793CBC38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6EE5F87-D1B7-4DF4-BFF4-BFA847BF60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035248-C906-4EA9-AAB8-DFB7A3856245}" type="datetimeFigureOut">
              <a:rPr lang="de-DE" smtClean="0"/>
              <a:t>24.03.2021</a:t>
            </a:fld>
            <a:endParaRPr lang="de-DE"/>
          </a:p>
        </p:txBody>
      </p:sp>
      <p:sp>
        <p:nvSpPr>
          <p:cNvPr id="5" name="Fußzeilenplatzhalter 4">
            <a:extLst>
              <a:ext uri="{FF2B5EF4-FFF2-40B4-BE49-F238E27FC236}">
                <a16:creationId xmlns:a16="http://schemas.microsoft.com/office/drawing/2014/main" id="{5244A8A9-189B-4277-88F5-4A89011FB3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14CFF047-3A8A-41DC-B72F-B207E6867B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E578D8-09B5-4F23-84DF-1BFACD3E99BB}" type="slidenum">
              <a:rPr lang="de-DE" smtClean="0"/>
              <a:t>‹Nr.›</a:t>
            </a:fld>
            <a:endParaRPr lang="de-DE"/>
          </a:p>
        </p:txBody>
      </p:sp>
    </p:spTree>
    <p:extLst>
      <p:ext uri="{BB962C8B-B14F-4D97-AF65-F5344CB8AC3E}">
        <p14:creationId xmlns:p14="http://schemas.microsoft.com/office/powerpoint/2010/main" val="252231291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med">
    <p:pull/>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9.emf"/><Relationship Id="rId1" Type="http://schemas.openxmlformats.org/officeDocument/2006/relationships/slideLayout" Target="../slideLayouts/slideLayout7.xml"/><Relationship Id="rId4" Type="http://schemas.openxmlformats.org/officeDocument/2006/relationships/image" Target="../media/image7.sv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emf"/><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a:extLst>
              <a:ext uri="{FF2B5EF4-FFF2-40B4-BE49-F238E27FC236}">
                <a16:creationId xmlns:a16="http://schemas.microsoft.com/office/drawing/2014/main" id="{967A6D18-880F-4902-9697-1AB68D223F57}"/>
              </a:ext>
            </a:extLst>
          </p:cNvPr>
          <p:cNvSpPr>
            <a:spLocks noGrp="1"/>
          </p:cNvSpPr>
          <p:nvPr>
            <p:ph type="subTitle" idx="1"/>
          </p:nvPr>
        </p:nvSpPr>
        <p:spPr>
          <a:xfrm>
            <a:off x="1448127" y="2583936"/>
            <a:ext cx="9433560" cy="3947668"/>
          </a:xfrm>
        </p:spPr>
        <p:txBody>
          <a:bodyPr>
            <a:normAutofit/>
          </a:bodyPr>
          <a:lstStyle/>
          <a:p>
            <a:r>
              <a:rPr lang="de-DE" sz="4400" b="1" dirty="0"/>
              <a:t>Herzlich Willkommen</a:t>
            </a:r>
          </a:p>
          <a:p>
            <a:r>
              <a:rPr lang="de-DE" sz="4400" b="1" dirty="0"/>
              <a:t>zum virtuellen Vorbereitungskurs</a:t>
            </a:r>
          </a:p>
          <a:p>
            <a:r>
              <a:rPr lang="de-DE" sz="4400" b="1" dirty="0"/>
              <a:t>für den</a:t>
            </a:r>
          </a:p>
          <a:p>
            <a:r>
              <a:rPr lang="de-DE" sz="4400" b="1" dirty="0"/>
              <a:t>musikalischen Einstiegslehrgang </a:t>
            </a:r>
          </a:p>
          <a:p>
            <a:r>
              <a:rPr lang="de-DE" sz="4400" b="1" dirty="0"/>
              <a:t>der Qualifikationsstufe E</a:t>
            </a:r>
          </a:p>
        </p:txBody>
      </p:sp>
      <p:pic>
        <p:nvPicPr>
          <p:cNvPr id="5" name="Grafik 4">
            <a:extLst>
              <a:ext uri="{FF2B5EF4-FFF2-40B4-BE49-F238E27FC236}">
                <a16:creationId xmlns:a16="http://schemas.microsoft.com/office/drawing/2014/main" id="{86B1F41E-BE31-43A5-893C-A7AAB26D846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781425" y="583455"/>
            <a:ext cx="4610100" cy="1742083"/>
          </a:xfrm>
          <a:prstGeom prst="rect">
            <a:avLst/>
          </a:prstGeom>
        </p:spPr>
      </p:pic>
    </p:spTree>
    <p:extLst>
      <p:ext uri="{BB962C8B-B14F-4D97-AF65-F5344CB8AC3E}">
        <p14:creationId xmlns:p14="http://schemas.microsoft.com/office/powerpoint/2010/main" val="346811762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999"/>
                                          </p:stCondLst>
                                        </p:cTn>
                                        <p:tgtEl>
                                          <p:spTgt spid="5"/>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0"/>
                                  </p:stCondLst>
                                  <p:childTnLst>
                                    <p:set>
                                      <p:cBhvr>
                                        <p:cTn id="9" dur="1" fill="hold">
                                          <p:stCondLst>
                                            <p:cond delay="1999"/>
                                          </p:stCondLst>
                                        </p:cTn>
                                        <p:tgtEl>
                                          <p:spTgt spid="3">
                                            <p:txEl>
                                              <p:pRg st="0" end="0"/>
                                            </p:txEl>
                                          </p:spTgt>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1999"/>
                                          </p:stCondLst>
                                        </p:cTn>
                                        <p:tgtEl>
                                          <p:spTgt spid="3">
                                            <p:txEl>
                                              <p:pRg st="1" end="1"/>
                                            </p:txEl>
                                          </p:spTgt>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1999"/>
                                          </p:stCondLst>
                                        </p:cTn>
                                        <p:tgtEl>
                                          <p:spTgt spid="3">
                                            <p:txEl>
                                              <p:pRg st="2" end="2"/>
                                            </p:txEl>
                                          </p:spTgt>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1999"/>
                                          </p:stCondLst>
                                        </p:cTn>
                                        <p:tgtEl>
                                          <p:spTgt spid="3">
                                            <p:txEl>
                                              <p:pRg st="3" end="3"/>
                                            </p:txEl>
                                          </p:spTgt>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199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3117868A-66B7-4084-A182-34CFBE0E0B04}"/>
              </a:ext>
            </a:extLst>
          </p:cNvPr>
          <p:cNvSpPr txBox="1"/>
          <p:nvPr/>
        </p:nvSpPr>
        <p:spPr>
          <a:xfrm>
            <a:off x="769434" y="981307"/>
            <a:ext cx="10303727" cy="1077218"/>
          </a:xfrm>
          <a:prstGeom prst="rect">
            <a:avLst/>
          </a:prstGeom>
          <a:noFill/>
        </p:spPr>
        <p:txBody>
          <a:bodyPr wrap="square" rtlCol="0">
            <a:spAutoFit/>
          </a:bodyPr>
          <a:lstStyle/>
          <a:p>
            <a:r>
              <a:rPr lang="de-DE" sz="3200" dirty="0"/>
              <a:t>In Deutschland bezeichnen wir den siebten Ton nicht als „b“ sondern als „</a:t>
            </a:r>
            <a:r>
              <a:rPr lang="de-DE" sz="3200" b="1" dirty="0"/>
              <a:t>h</a:t>
            </a:r>
            <a:r>
              <a:rPr lang="de-DE" sz="3200" dirty="0"/>
              <a:t>“, also ergibt sich unsere Stammtonreihe mit </a:t>
            </a:r>
          </a:p>
        </p:txBody>
      </p:sp>
      <p:sp>
        <p:nvSpPr>
          <p:cNvPr id="3" name="Textfeld 2">
            <a:extLst>
              <a:ext uri="{FF2B5EF4-FFF2-40B4-BE49-F238E27FC236}">
                <a16:creationId xmlns:a16="http://schemas.microsoft.com/office/drawing/2014/main" id="{A576CC39-92E9-4965-BD94-F3566F8107F9}"/>
              </a:ext>
            </a:extLst>
          </p:cNvPr>
          <p:cNvSpPr txBox="1"/>
          <p:nvPr/>
        </p:nvSpPr>
        <p:spPr>
          <a:xfrm>
            <a:off x="2141033" y="3044279"/>
            <a:ext cx="7359805" cy="923330"/>
          </a:xfrm>
          <a:prstGeom prst="rect">
            <a:avLst/>
          </a:prstGeom>
          <a:noFill/>
        </p:spPr>
        <p:txBody>
          <a:bodyPr wrap="square" rtlCol="0">
            <a:spAutoFit/>
          </a:bodyPr>
          <a:lstStyle/>
          <a:p>
            <a:pPr algn="ctr"/>
            <a:r>
              <a:rPr lang="de-DE" sz="5400" b="1" dirty="0"/>
              <a:t>c – d – e – f – g – a – </a:t>
            </a:r>
            <a:r>
              <a:rPr lang="de-DE" sz="4800" b="1" dirty="0"/>
              <a:t>h</a:t>
            </a:r>
            <a:r>
              <a:rPr lang="de-DE" sz="4400" b="1" dirty="0"/>
              <a:t> </a:t>
            </a:r>
          </a:p>
        </p:txBody>
      </p:sp>
    </p:spTree>
    <p:extLst>
      <p:ext uri="{BB962C8B-B14F-4D97-AF65-F5344CB8AC3E}">
        <p14:creationId xmlns:p14="http://schemas.microsoft.com/office/powerpoint/2010/main" val="140961001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200"/>
                                  </p:stCondLst>
                                  <p:iterate type="lt">
                                    <p:tmPct val="19792"/>
                                  </p:iterate>
                                  <p:childTnLst>
                                    <p:set>
                                      <p:cBhvr>
                                        <p:cTn id="10" dur="1" fill="hold">
                                          <p:stCondLst>
                                            <p:cond delay="0"/>
                                          </p:stCondLst>
                                        </p:cTn>
                                        <p:tgtEl>
                                          <p:spTgt spid="3"/>
                                        </p:tgtEl>
                                        <p:attrNameLst>
                                          <p:attrName>style.visibility</p:attrName>
                                        </p:attrNameLst>
                                      </p:cBhvr>
                                      <p:to>
                                        <p:strVal val="visible"/>
                                      </p:to>
                                    </p:set>
                                    <p:animEffect transition="in" filter="fade">
                                      <p:cBhvr>
                                        <p:cTn id="11" dur="1200"/>
                                        <p:tgtEl>
                                          <p:spTgt spid="3"/>
                                        </p:tgtEl>
                                      </p:cBhvr>
                                    </p:animEffect>
                                    <p:anim calcmode="lin" valueType="num">
                                      <p:cBhvr>
                                        <p:cTn id="12" dur="1200" fill="hold"/>
                                        <p:tgtEl>
                                          <p:spTgt spid="3"/>
                                        </p:tgtEl>
                                        <p:attrNameLst>
                                          <p:attrName>ppt_x</p:attrName>
                                        </p:attrNameLst>
                                      </p:cBhvr>
                                      <p:tavLst>
                                        <p:tav tm="0">
                                          <p:val>
                                            <p:strVal val="#ppt_x"/>
                                          </p:val>
                                        </p:tav>
                                        <p:tav tm="100000">
                                          <p:val>
                                            <p:strVal val="#ppt_x"/>
                                          </p:val>
                                        </p:tav>
                                      </p:tavLst>
                                    </p:anim>
                                    <p:anim calcmode="lin" valueType="num">
                                      <p:cBhvr>
                                        <p:cTn id="13" dur="12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fik 7">
            <a:extLst>
              <a:ext uri="{FF2B5EF4-FFF2-40B4-BE49-F238E27FC236}">
                <a16:creationId xmlns:a16="http://schemas.microsoft.com/office/drawing/2014/main" id="{67D067E0-7404-4E15-8366-A74040BC25F0}"/>
              </a:ext>
            </a:extLst>
          </p:cNvPr>
          <p:cNvPicPr>
            <a:picLocks noChangeAspect="1"/>
          </p:cNvPicPr>
          <p:nvPr/>
        </p:nvPicPr>
        <p:blipFill>
          <a:blip r:embed="rId2"/>
          <a:stretch>
            <a:fillRect/>
          </a:stretch>
        </p:blipFill>
        <p:spPr>
          <a:xfrm>
            <a:off x="1407488" y="1922945"/>
            <a:ext cx="8252806" cy="1418450"/>
          </a:xfrm>
          <a:prstGeom prst="rect">
            <a:avLst/>
          </a:prstGeom>
        </p:spPr>
      </p:pic>
      <p:pic>
        <p:nvPicPr>
          <p:cNvPr id="10" name="Grafik 9">
            <a:extLst>
              <a:ext uri="{FF2B5EF4-FFF2-40B4-BE49-F238E27FC236}">
                <a16:creationId xmlns:a16="http://schemas.microsoft.com/office/drawing/2014/main" id="{B93E6C82-F774-4941-9E23-5282EF329424}"/>
              </a:ext>
            </a:extLst>
          </p:cNvPr>
          <p:cNvPicPr>
            <a:picLocks noChangeAspect="1"/>
          </p:cNvPicPr>
          <p:nvPr/>
        </p:nvPicPr>
        <p:blipFill>
          <a:blip r:embed="rId3"/>
          <a:stretch>
            <a:fillRect/>
          </a:stretch>
        </p:blipFill>
        <p:spPr>
          <a:xfrm>
            <a:off x="1407488" y="3651491"/>
            <a:ext cx="8252806" cy="1418450"/>
          </a:xfrm>
          <a:prstGeom prst="rect">
            <a:avLst/>
          </a:prstGeom>
        </p:spPr>
      </p:pic>
      <p:sp>
        <p:nvSpPr>
          <p:cNvPr id="12" name="Textfeld 11">
            <a:extLst>
              <a:ext uri="{FF2B5EF4-FFF2-40B4-BE49-F238E27FC236}">
                <a16:creationId xmlns:a16="http://schemas.microsoft.com/office/drawing/2014/main" id="{093AB6F9-07A4-4063-853F-CA109C6CF90A}"/>
              </a:ext>
            </a:extLst>
          </p:cNvPr>
          <p:cNvSpPr txBox="1"/>
          <p:nvPr/>
        </p:nvSpPr>
        <p:spPr>
          <a:xfrm>
            <a:off x="1533820" y="901463"/>
            <a:ext cx="8548098" cy="461665"/>
          </a:xfrm>
          <a:prstGeom prst="rect">
            <a:avLst/>
          </a:prstGeom>
          <a:noFill/>
        </p:spPr>
        <p:txBody>
          <a:bodyPr wrap="square" rtlCol="0">
            <a:spAutoFit/>
          </a:bodyPr>
          <a:lstStyle/>
          <a:p>
            <a:r>
              <a:rPr lang="de-DE" sz="2400" dirty="0"/>
              <a:t>Mit den Notenschlüsseln werden Stammtöne wie folgt geordnet:</a:t>
            </a:r>
          </a:p>
        </p:txBody>
      </p:sp>
      <p:sp>
        <p:nvSpPr>
          <p:cNvPr id="11" name="Textfeld 10">
            <a:extLst>
              <a:ext uri="{FF2B5EF4-FFF2-40B4-BE49-F238E27FC236}">
                <a16:creationId xmlns:a16="http://schemas.microsoft.com/office/drawing/2014/main" id="{506B0342-30EB-4E76-9A46-BB1048A8464C}"/>
              </a:ext>
            </a:extLst>
          </p:cNvPr>
          <p:cNvSpPr txBox="1"/>
          <p:nvPr/>
        </p:nvSpPr>
        <p:spPr>
          <a:xfrm>
            <a:off x="3292375" y="3277355"/>
            <a:ext cx="6856479" cy="530030"/>
          </a:xfrm>
          <a:prstGeom prst="rect">
            <a:avLst/>
          </a:prstGeom>
        </p:spPr>
        <p:txBody>
          <a:bodyPr vert="horz" lIns="91440" tIns="45720" rIns="91440" bIns="45720" rtlCol="0">
            <a:noAutofit/>
          </a:bodyPr>
          <a:lstStyle/>
          <a:p>
            <a:pPr>
              <a:lnSpc>
                <a:spcPct val="90000"/>
              </a:lnSpc>
              <a:spcAft>
                <a:spcPts val="600"/>
              </a:spcAft>
            </a:pPr>
            <a:r>
              <a:rPr lang="en-US" sz="3200" b="1" dirty="0"/>
              <a:t>c	d	e	f	g</a:t>
            </a:r>
            <a:r>
              <a:rPr lang="en-US" sz="3200" dirty="0"/>
              <a:t>	</a:t>
            </a:r>
            <a:r>
              <a:rPr lang="en-US" sz="3200" b="1" dirty="0"/>
              <a:t>a	h</a:t>
            </a:r>
          </a:p>
        </p:txBody>
      </p:sp>
    </p:spTree>
    <p:extLst>
      <p:ext uri="{BB962C8B-B14F-4D97-AF65-F5344CB8AC3E}">
        <p14:creationId xmlns:p14="http://schemas.microsoft.com/office/powerpoint/2010/main" val="67129261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0"/>
                                  </p:stCondLst>
                                  <p:iterate type="wd">
                                    <p:tmAbs val="500"/>
                                  </p:iterate>
                                  <p:childTnLst>
                                    <p:set>
                                      <p:cBhvr>
                                        <p:cTn id="13"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FB521E7E-415C-46EB-83E3-96445D98EEF5}"/>
              </a:ext>
            </a:extLst>
          </p:cNvPr>
          <p:cNvSpPr txBox="1"/>
          <p:nvPr/>
        </p:nvSpPr>
        <p:spPr>
          <a:xfrm>
            <a:off x="1232899" y="341948"/>
            <a:ext cx="10048126" cy="523220"/>
          </a:xfrm>
          <a:prstGeom prst="rect">
            <a:avLst/>
          </a:prstGeom>
          <a:noFill/>
        </p:spPr>
        <p:txBody>
          <a:bodyPr wrap="square" rtlCol="0">
            <a:spAutoFit/>
          </a:bodyPr>
          <a:lstStyle/>
          <a:p>
            <a:r>
              <a:rPr lang="de-DE" sz="2800" dirty="0"/>
              <a:t>Auf dem Klavier sieht die Stammtonreihe so aus:</a:t>
            </a:r>
          </a:p>
        </p:txBody>
      </p:sp>
      <p:pic>
        <p:nvPicPr>
          <p:cNvPr id="4" name="Grafik 3">
            <a:extLst>
              <a:ext uri="{FF2B5EF4-FFF2-40B4-BE49-F238E27FC236}">
                <a16:creationId xmlns:a16="http://schemas.microsoft.com/office/drawing/2014/main" id="{72FE09AD-8A2D-4F9F-8115-8CB6383FBC4D}"/>
              </a:ext>
            </a:extLst>
          </p:cNvPr>
          <p:cNvPicPr>
            <a:picLocks noChangeAspect="1"/>
          </p:cNvPicPr>
          <p:nvPr/>
        </p:nvPicPr>
        <p:blipFill>
          <a:blip r:embed="rId2"/>
          <a:stretch>
            <a:fillRect/>
          </a:stretch>
        </p:blipFill>
        <p:spPr>
          <a:xfrm>
            <a:off x="2845943" y="1110984"/>
            <a:ext cx="6043786" cy="2796379"/>
          </a:xfrm>
          <a:prstGeom prst="rect">
            <a:avLst/>
          </a:prstGeom>
        </p:spPr>
      </p:pic>
      <p:sp>
        <p:nvSpPr>
          <p:cNvPr id="5" name="Textfeld 4">
            <a:extLst>
              <a:ext uri="{FF2B5EF4-FFF2-40B4-BE49-F238E27FC236}">
                <a16:creationId xmlns:a16="http://schemas.microsoft.com/office/drawing/2014/main" id="{99CAC18E-5C3B-47F1-ABF2-4B24A02002A2}"/>
              </a:ext>
            </a:extLst>
          </p:cNvPr>
          <p:cNvSpPr txBox="1"/>
          <p:nvPr/>
        </p:nvSpPr>
        <p:spPr>
          <a:xfrm>
            <a:off x="3101940" y="3042522"/>
            <a:ext cx="5280916" cy="523220"/>
          </a:xfrm>
          <a:prstGeom prst="rect">
            <a:avLst/>
          </a:prstGeom>
          <a:noFill/>
        </p:spPr>
        <p:txBody>
          <a:bodyPr wrap="square" rtlCol="0">
            <a:spAutoFit/>
          </a:bodyPr>
          <a:lstStyle/>
          <a:p>
            <a:pPr defTabSz="739775"/>
            <a:r>
              <a:rPr lang="de-DE" sz="2800" b="1" dirty="0"/>
              <a:t>c	d	e	f	g	a	h</a:t>
            </a:r>
          </a:p>
        </p:txBody>
      </p:sp>
      <p:sp>
        <p:nvSpPr>
          <p:cNvPr id="6" name="Textfeld 5">
            <a:extLst>
              <a:ext uri="{FF2B5EF4-FFF2-40B4-BE49-F238E27FC236}">
                <a16:creationId xmlns:a16="http://schemas.microsoft.com/office/drawing/2014/main" id="{899785D3-0B78-43B3-914E-B5C5C92B52DB}"/>
              </a:ext>
            </a:extLst>
          </p:cNvPr>
          <p:cNvSpPr txBox="1"/>
          <p:nvPr/>
        </p:nvSpPr>
        <p:spPr>
          <a:xfrm>
            <a:off x="8281834" y="3014883"/>
            <a:ext cx="708917" cy="523220"/>
          </a:xfrm>
          <a:prstGeom prst="rect">
            <a:avLst/>
          </a:prstGeom>
          <a:noFill/>
        </p:spPr>
        <p:txBody>
          <a:bodyPr wrap="square" rtlCol="0">
            <a:spAutoFit/>
          </a:bodyPr>
          <a:lstStyle/>
          <a:p>
            <a:r>
              <a:rPr lang="de-DE" sz="2800" b="1" dirty="0">
                <a:solidFill>
                  <a:srgbClr val="FF0000"/>
                </a:solidFill>
              </a:rPr>
              <a:t>c</a:t>
            </a:r>
          </a:p>
        </p:txBody>
      </p:sp>
      <p:sp>
        <p:nvSpPr>
          <p:cNvPr id="7" name="Textfeld 6">
            <a:extLst>
              <a:ext uri="{FF2B5EF4-FFF2-40B4-BE49-F238E27FC236}">
                <a16:creationId xmlns:a16="http://schemas.microsoft.com/office/drawing/2014/main" id="{3EF6C79E-5BA0-459F-8626-08362327BD9A}"/>
              </a:ext>
            </a:extLst>
          </p:cNvPr>
          <p:cNvSpPr txBox="1"/>
          <p:nvPr/>
        </p:nvSpPr>
        <p:spPr>
          <a:xfrm>
            <a:off x="1232899" y="5558319"/>
            <a:ext cx="9667982" cy="1015663"/>
          </a:xfrm>
          <a:prstGeom prst="rect">
            <a:avLst/>
          </a:prstGeom>
          <a:noFill/>
        </p:spPr>
        <p:txBody>
          <a:bodyPr wrap="square" rtlCol="0">
            <a:spAutoFit/>
          </a:bodyPr>
          <a:lstStyle/>
          <a:p>
            <a:r>
              <a:rPr lang="de-DE" sz="2000" dirty="0"/>
              <a:t>Wie die schwarzen Tasten heißen, behandeln wir später. Wichtig ist zu wissen, dass sie sich immer in Zweier und Dreigruppen abwechseln. Die weiße Taste vor der Zweiergruppe der schwarzen Tasten ist immer ein „</a:t>
            </a:r>
            <a:r>
              <a:rPr lang="de-DE" sz="2000" b="1" dirty="0"/>
              <a:t>c</a:t>
            </a:r>
            <a:r>
              <a:rPr lang="de-DE" sz="2000" dirty="0"/>
              <a:t>“, vor der Dreiergruppe immer ein „</a:t>
            </a:r>
            <a:r>
              <a:rPr lang="de-DE" sz="2000" b="1" dirty="0"/>
              <a:t>f</a:t>
            </a:r>
            <a:r>
              <a:rPr lang="de-DE" sz="2000" dirty="0"/>
              <a:t>“.</a:t>
            </a:r>
          </a:p>
        </p:txBody>
      </p:sp>
      <p:sp>
        <p:nvSpPr>
          <p:cNvPr id="8" name="Textfeld 7">
            <a:extLst>
              <a:ext uri="{FF2B5EF4-FFF2-40B4-BE49-F238E27FC236}">
                <a16:creationId xmlns:a16="http://schemas.microsoft.com/office/drawing/2014/main" id="{1012CC65-58DA-48A0-9450-6B7A7FAFAB6E}"/>
              </a:ext>
            </a:extLst>
          </p:cNvPr>
          <p:cNvSpPr txBox="1"/>
          <p:nvPr/>
        </p:nvSpPr>
        <p:spPr>
          <a:xfrm>
            <a:off x="1232900" y="4676399"/>
            <a:ext cx="9018997" cy="461665"/>
          </a:xfrm>
          <a:prstGeom prst="rect">
            <a:avLst/>
          </a:prstGeom>
          <a:noFill/>
        </p:spPr>
        <p:txBody>
          <a:bodyPr wrap="square" rtlCol="0">
            <a:spAutoFit/>
          </a:bodyPr>
          <a:lstStyle/>
          <a:p>
            <a:r>
              <a:rPr lang="de-DE" sz="2400" dirty="0"/>
              <a:t>Mit dem oktaviertem Ton „</a:t>
            </a:r>
            <a:r>
              <a:rPr lang="de-DE" sz="2400" b="1" dirty="0"/>
              <a:t>c</a:t>
            </a:r>
            <a:r>
              <a:rPr lang="de-DE" sz="2400" dirty="0"/>
              <a:t>“ erhalten wir eine vollständige Tonleiter.</a:t>
            </a:r>
          </a:p>
        </p:txBody>
      </p:sp>
    </p:spTree>
    <p:extLst>
      <p:ext uri="{BB962C8B-B14F-4D97-AF65-F5344CB8AC3E}">
        <p14:creationId xmlns:p14="http://schemas.microsoft.com/office/powerpoint/2010/main" val="403953746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850"/>
                                        <p:tgtEl>
                                          <p:spTgt spid="5"/>
                                        </p:tgtEl>
                                      </p:cBhvr>
                                    </p:animEffect>
                                    <p:anim calcmode="lin" valueType="num">
                                      <p:cBhvr>
                                        <p:cTn id="8" dur="3850" fill="hold"/>
                                        <p:tgtEl>
                                          <p:spTgt spid="5"/>
                                        </p:tgtEl>
                                        <p:attrNameLst>
                                          <p:attrName>ppt_x</p:attrName>
                                        </p:attrNameLst>
                                      </p:cBhvr>
                                      <p:tavLst>
                                        <p:tav tm="0">
                                          <p:val>
                                            <p:strVal val="#ppt_x"/>
                                          </p:val>
                                        </p:tav>
                                        <p:tav tm="100000">
                                          <p:val>
                                            <p:strVal val="#ppt_x"/>
                                          </p:val>
                                        </p:tav>
                                      </p:tavLst>
                                    </p:anim>
                                    <p:anim calcmode="lin" valueType="num">
                                      <p:cBhvr>
                                        <p:cTn id="9" dur="385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3850"/>
                            </p:stCondLst>
                            <p:childTnLst>
                              <p:par>
                                <p:cTn id="11" presetID="1" presetClass="entr" presetSubtype="0" fill="hold" grpId="0" nodeType="afterEffect">
                                  <p:stCondLst>
                                    <p:cond delay="850"/>
                                  </p:stCondLst>
                                  <p:iterate type="wd">
                                    <p:tmAbs val="100"/>
                                  </p:iterate>
                                  <p:childTnLst>
                                    <p:set>
                                      <p:cBhvr>
                                        <p:cTn id="12" dur="1" fill="hold">
                                          <p:stCondLst>
                                            <p:cond delay="0"/>
                                          </p:stCondLst>
                                        </p:cTn>
                                        <p:tgtEl>
                                          <p:spTgt spid="8"/>
                                        </p:tgtEl>
                                        <p:attrNameLst>
                                          <p:attrName>style.visibility</p:attrName>
                                        </p:attrNameLst>
                                      </p:cBhvr>
                                      <p:to>
                                        <p:strVal val="visible"/>
                                      </p:to>
                                    </p:set>
                                  </p:childTnLst>
                                </p:cTn>
                              </p:par>
                              <p:par>
                                <p:cTn id="13" presetID="2" presetClass="entr" presetSubtype="9" fill="hold" grpId="0" nodeType="withEffect">
                                  <p:stCondLst>
                                    <p:cond delay="115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1000" fill="hold"/>
                                        <p:tgtEl>
                                          <p:spTgt spid="6"/>
                                        </p:tgtEl>
                                        <p:attrNameLst>
                                          <p:attrName>ppt_x</p:attrName>
                                        </p:attrNameLst>
                                      </p:cBhvr>
                                      <p:tavLst>
                                        <p:tav tm="0">
                                          <p:val>
                                            <p:strVal val="0-#ppt_w/2"/>
                                          </p:val>
                                        </p:tav>
                                        <p:tav tm="100000">
                                          <p:val>
                                            <p:strVal val="#ppt_x"/>
                                          </p:val>
                                        </p:tav>
                                      </p:tavLst>
                                    </p:anim>
                                    <p:anim calcmode="lin" valueType="num">
                                      <p:cBhvr additive="base">
                                        <p:cTn id="16" dur="1000" fill="hold"/>
                                        <p:tgtEl>
                                          <p:spTgt spid="6"/>
                                        </p:tgtEl>
                                        <p:attrNameLst>
                                          <p:attrName>ppt_y</p:attrName>
                                        </p:attrNameLst>
                                      </p:cBhvr>
                                      <p:tavLst>
                                        <p:tav tm="0">
                                          <p:val>
                                            <p:strVal val="0-#ppt_h/2"/>
                                          </p:val>
                                        </p:tav>
                                        <p:tav tm="100000">
                                          <p:val>
                                            <p:strVal val="#ppt_y"/>
                                          </p:val>
                                        </p:tav>
                                      </p:tavLst>
                                    </p:anim>
                                  </p:childTnLst>
                                </p:cTn>
                              </p:par>
                            </p:childTnLst>
                          </p:cTn>
                        </p:par>
                        <p:par>
                          <p:cTn id="17" fill="hold">
                            <p:stCondLst>
                              <p:cond delay="6000"/>
                            </p:stCondLst>
                            <p:childTnLst>
                              <p:par>
                                <p:cTn id="18" presetID="1" presetClass="entr" presetSubtype="0" fill="hold" grpId="0" nodeType="afterEffect">
                                  <p:stCondLst>
                                    <p:cond delay="923"/>
                                  </p:stCondLst>
                                  <p:childTnLst>
                                    <p:set>
                                      <p:cBhvr>
                                        <p:cTn id="19"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8AFD5CD0-F51D-4B3E-8C24-64176BF922A3}"/>
              </a:ext>
            </a:extLst>
          </p:cNvPr>
          <p:cNvSpPr txBox="1"/>
          <p:nvPr/>
        </p:nvSpPr>
        <p:spPr>
          <a:xfrm>
            <a:off x="1940312" y="1494263"/>
            <a:ext cx="7995424" cy="3477875"/>
          </a:xfrm>
          <a:prstGeom prst="rect">
            <a:avLst/>
          </a:prstGeom>
          <a:noFill/>
        </p:spPr>
        <p:txBody>
          <a:bodyPr wrap="square" rtlCol="0">
            <a:spAutoFit/>
          </a:bodyPr>
          <a:lstStyle/>
          <a:p>
            <a:pPr algn="ctr"/>
            <a:r>
              <a:rPr lang="de-DE" sz="4400" b="1" dirty="0"/>
              <a:t>Abschnitt 3</a:t>
            </a:r>
          </a:p>
          <a:p>
            <a:pPr algn="ctr"/>
            <a:endParaRPr lang="de-DE" sz="4400" b="1" dirty="0"/>
          </a:p>
          <a:p>
            <a:pPr algn="ctr"/>
            <a:r>
              <a:rPr lang="de-DE" sz="4400" b="1" dirty="0"/>
              <a:t>Die Noten im Schlüssel des eigenen Instrumentes lesen und schreiben</a:t>
            </a:r>
          </a:p>
        </p:txBody>
      </p:sp>
    </p:spTree>
    <p:extLst>
      <p:ext uri="{BB962C8B-B14F-4D97-AF65-F5344CB8AC3E}">
        <p14:creationId xmlns:p14="http://schemas.microsoft.com/office/powerpoint/2010/main" val="3946862720"/>
      </p:ext>
    </p:extLst>
  </p:cSld>
  <p:clrMapOvr>
    <a:masterClrMapping/>
  </p:clrMapOvr>
  <p:transition spd="med">
    <p:pul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ADAEB43D-41AA-4421-9BD7-0234B10FEDFC}"/>
              </a:ext>
            </a:extLst>
          </p:cNvPr>
          <p:cNvSpPr txBox="1"/>
          <p:nvPr/>
        </p:nvSpPr>
        <p:spPr>
          <a:xfrm>
            <a:off x="802888" y="826319"/>
            <a:ext cx="10326029" cy="830997"/>
          </a:xfrm>
          <a:prstGeom prst="rect">
            <a:avLst/>
          </a:prstGeom>
          <a:noFill/>
        </p:spPr>
        <p:txBody>
          <a:bodyPr wrap="square" rtlCol="0">
            <a:spAutoFit/>
          </a:bodyPr>
          <a:lstStyle/>
          <a:p>
            <a:r>
              <a:rPr lang="de-DE" sz="2400" dirty="0"/>
              <a:t>Die Noten stehen entweder auf den Linien und Hilfslinien oder in den Zwischenräumen des Notensystems.</a:t>
            </a:r>
          </a:p>
        </p:txBody>
      </p:sp>
      <p:sp>
        <p:nvSpPr>
          <p:cNvPr id="3" name="Textfeld 2">
            <a:extLst>
              <a:ext uri="{FF2B5EF4-FFF2-40B4-BE49-F238E27FC236}">
                <a16:creationId xmlns:a16="http://schemas.microsoft.com/office/drawing/2014/main" id="{76E4A8A0-4B8D-436C-9812-C2CDBB747EB3}"/>
              </a:ext>
            </a:extLst>
          </p:cNvPr>
          <p:cNvSpPr txBox="1"/>
          <p:nvPr/>
        </p:nvSpPr>
        <p:spPr>
          <a:xfrm>
            <a:off x="802888" y="1946209"/>
            <a:ext cx="5854391" cy="1200329"/>
          </a:xfrm>
          <a:prstGeom prst="rect">
            <a:avLst/>
          </a:prstGeom>
          <a:noFill/>
        </p:spPr>
        <p:txBody>
          <a:bodyPr wrap="square" rtlCol="0">
            <a:spAutoFit/>
          </a:bodyPr>
          <a:lstStyle/>
          <a:p>
            <a:r>
              <a:rPr lang="de-DE" sz="2400" dirty="0"/>
              <a:t>Wenn der Notenkopf unter der 3. Linie steht,</a:t>
            </a:r>
          </a:p>
          <a:p>
            <a:r>
              <a:rPr lang="de-DE" sz="2400" dirty="0"/>
              <a:t>zeigt der </a:t>
            </a:r>
            <a:r>
              <a:rPr lang="de-DE" sz="2400" b="1" dirty="0"/>
              <a:t>Notenhals recht </a:t>
            </a:r>
            <a:r>
              <a:rPr lang="de-DE" sz="2400" dirty="0"/>
              <a:t>von der Note nach oben.</a:t>
            </a:r>
          </a:p>
        </p:txBody>
      </p:sp>
      <p:sp>
        <p:nvSpPr>
          <p:cNvPr id="4" name="Textfeld 3">
            <a:extLst>
              <a:ext uri="{FF2B5EF4-FFF2-40B4-BE49-F238E27FC236}">
                <a16:creationId xmlns:a16="http://schemas.microsoft.com/office/drawing/2014/main" id="{11F5931B-83C0-40DE-94CA-9E371AFA7DBF}"/>
              </a:ext>
            </a:extLst>
          </p:cNvPr>
          <p:cNvSpPr txBox="1"/>
          <p:nvPr/>
        </p:nvSpPr>
        <p:spPr>
          <a:xfrm>
            <a:off x="802888" y="3829362"/>
            <a:ext cx="6917473" cy="830997"/>
          </a:xfrm>
          <a:prstGeom prst="rect">
            <a:avLst/>
          </a:prstGeom>
          <a:noFill/>
        </p:spPr>
        <p:txBody>
          <a:bodyPr wrap="square" rtlCol="0">
            <a:spAutoFit/>
          </a:bodyPr>
          <a:lstStyle/>
          <a:p>
            <a:r>
              <a:rPr lang="de-DE" sz="2400" dirty="0"/>
              <a:t>Steht der Notenkopf auf oder oberhalb der 3. Linie, </a:t>
            </a:r>
          </a:p>
          <a:p>
            <a:r>
              <a:rPr lang="de-DE" sz="2400" dirty="0"/>
              <a:t>zeigt der </a:t>
            </a:r>
            <a:r>
              <a:rPr lang="de-DE" sz="2400" b="1" dirty="0"/>
              <a:t>Notenhals links </a:t>
            </a:r>
            <a:r>
              <a:rPr lang="de-DE" sz="2400" dirty="0"/>
              <a:t>von der Note nach unten.</a:t>
            </a:r>
          </a:p>
        </p:txBody>
      </p:sp>
      <p:pic>
        <p:nvPicPr>
          <p:cNvPr id="8" name="Grafik 7">
            <a:extLst>
              <a:ext uri="{FF2B5EF4-FFF2-40B4-BE49-F238E27FC236}">
                <a16:creationId xmlns:a16="http://schemas.microsoft.com/office/drawing/2014/main" id="{3F3A1EB2-0999-428E-AF18-C26BBD713F9C}"/>
              </a:ext>
            </a:extLst>
          </p:cNvPr>
          <p:cNvPicPr>
            <a:picLocks noChangeAspect="1"/>
          </p:cNvPicPr>
          <p:nvPr/>
        </p:nvPicPr>
        <p:blipFill>
          <a:blip r:embed="rId2"/>
          <a:stretch>
            <a:fillRect/>
          </a:stretch>
        </p:blipFill>
        <p:spPr>
          <a:xfrm>
            <a:off x="7071149" y="1946209"/>
            <a:ext cx="4317963" cy="1859123"/>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10" name="Grafik 9">
            <a:extLst>
              <a:ext uri="{FF2B5EF4-FFF2-40B4-BE49-F238E27FC236}">
                <a16:creationId xmlns:a16="http://schemas.microsoft.com/office/drawing/2014/main" id="{B9F0AEA7-FE41-4CCE-816A-06683C8B4529}"/>
              </a:ext>
            </a:extLst>
          </p:cNvPr>
          <p:cNvPicPr>
            <a:picLocks noChangeAspect="1"/>
          </p:cNvPicPr>
          <p:nvPr/>
        </p:nvPicPr>
        <p:blipFill>
          <a:blip r:embed="rId3"/>
          <a:stretch>
            <a:fillRect/>
          </a:stretch>
        </p:blipFill>
        <p:spPr>
          <a:xfrm>
            <a:off x="5182235" y="4948910"/>
            <a:ext cx="5368085" cy="1373232"/>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92027034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3"/>
                                        </p:tgtEl>
                                        <p:attrNameLst>
                                          <p:attrName>style.visibility</p:attrName>
                                        </p:attrNameLst>
                                      </p:cBhvr>
                                      <p:to>
                                        <p:strVal val="visible"/>
                                      </p:to>
                                    </p:set>
                                  </p:childTnLst>
                                </p:cTn>
                              </p:par>
                            </p:childTnLst>
                          </p:cTn>
                        </p:par>
                        <p:par>
                          <p:cTn id="10" fill="hold">
                            <p:stCondLst>
                              <p:cond delay="0"/>
                            </p:stCondLst>
                            <p:childTnLst>
                              <p:par>
                                <p:cTn id="11" presetID="16" presetClass="entr" presetSubtype="21"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arn(inVertical)">
                                      <p:cBhvr>
                                        <p:cTn id="13" dur="500"/>
                                        <p:tgtEl>
                                          <p:spTgt spid="8"/>
                                        </p:tgtEl>
                                      </p:cBhvr>
                                    </p:animEffect>
                                  </p:childTnLst>
                                </p:cTn>
                              </p:par>
                            </p:childTnLst>
                          </p:cTn>
                        </p:par>
                        <p:par>
                          <p:cTn id="14" fill="hold">
                            <p:stCondLst>
                              <p:cond delay="500"/>
                            </p:stCondLst>
                            <p:childTnLst>
                              <p:par>
                                <p:cTn id="15" presetID="1" presetClass="entr" presetSubtype="0"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par>
                          <p:cTn id="17" fill="hold">
                            <p:stCondLst>
                              <p:cond delay="500"/>
                            </p:stCondLst>
                            <p:childTnLst>
                              <p:par>
                                <p:cTn id="18" presetID="16" presetClass="entr" presetSubtype="21" fill="hold"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arn(inVertical)">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DCD5B768-8B28-4FCF-9480-014CB6CAF633}"/>
              </a:ext>
            </a:extLst>
          </p:cNvPr>
          <p:cNvPicPr>
            <a:picLocks noChangeAspect="1"/>
          </p:cNvPicPr>
          <p:nvPr/>
        </p:nvPicPr>
        <p:blipFill>
          <a:blip r:embed="rId2"/>
          <a:stretch>
            <a:fillRect/>
          </a:stretch>
        </p:blipFill>
        <p:spPr>
          <a:xfrm>
            <a:off x="689112" y="1121303"/>
            <a:ext cx="10452453" cy="3272277"/>
          </a:xfrm>
          <a:prstGeom prst="rect">
            <a:avLst/>
          </a:prstGeom>
        </p:spPr>
      </p:pic>
    </p:spTree>
    <p:extLst>
      <p:ext uri="{BB962C8B-B14F-4D97-AF65-F5344CB8AC3E}">
        <p14:creationId xmlns:p14="http://schemas.microsoft.com/office/powerpoint/2010/main" val="294149663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FEBD34E8-7AD5-4E91-AB6F-8AB834FCE4CC}"/>
              </a:ext>
            </a:extLst>
          </p:cNvPr>
          <p:cNvSpPr txBox="1"/>
          <p:nvPr/>
        </p:nvSpPr>
        <p:spPr>
          <a:xfrm>
            <a:off x="1271239" y="1182029"/>
            <a:ext cx="9768468" cy="3170099"/>
          </a:xfrm>
          <a:prstGeom prst="rect">
            <a:avLst/>
          </a:prstGeom>
          <a:noFill/>
        </p:spPr>
        <p:txBody>
          <a:bodyPr wrap="square" rtlCol="0">
            <a:spAutoFit/>
          </a:bodyPr>
          <a:lstStyle/>
          <a:p>
            <a:pPr algn="ctr"/>
            <a:r>
              <a:rPr lang="de-DE" sz="4000" b="1" dirty="0"/>
              <a:t>Abschnitt 4</a:t>
            </a:r>
          </a:p>
          <a:p>
            <a:pPr algn="ctr"/>
            <a:endParaRPr lang="de-DE" sz="4000" b="1" dirty="0"/>
          </a:p>
          <a:p>
            <a:pPr algn="ctr"/>
            <a:r>
              <a:rPr lang="de-DE" sz="4000" b="1" dirty="0"/>
              <a:t>Vorzeichen,</a:t>
            </a:r>
          </a:p>
          <a:p>
            <a:pPr algn="ctr"/>
            <a:r>
              <a:rPr lang="de-DE" sz="4000" b="1" dirty="0"/>
              <a:t>Versetzungszeichen, </a:t>
            </a:r>
          </a:p>
          <a:p>
            <a:pPr algn="ctr"/>
            <a:r>
              <a:rPr lang="de-DE" sz="4000" b="1" dirty="0"/>
              <a:t>Auflösungszeiche</a:t>
            </a:r>
            <a:r>
              <a:rPr lang="de-DE" sz="3600" b="1" dirty="0"/>
              <a:t>n</a:t>
            </a:r>
          </a:p>
        </p:txBody>
      </p:sp>
    </p:spTree>
    <p:extLst>
      <p:ext uri="{BB962C8B-B14F-4D97-AF65-F5344CB8AC3E}">
        <p14:creationId xmlns:p14="http://schemas.microsoft.com/office/powerpoint/2010/main" val="46875972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DD691825-2E16-4238-ADED-0A35E097469D}"/>
              </a:ext>
            </a:extLst>
          </p:cNvPr>
          <p:cNvSpPr txBox="1"/>
          <p:nvPr/>
        </p:nvSpPr>
        <p:spPr>
          <a:xfrm>
            <a:off x="1003610" y="869795"/>
            <a:ext cx="10103005" cy="523220"/>
          </a:xfrm>
          <a:prstGeom prst="rect">
            <a:avLst/>
          </a:prstGeom>
          <a:noFill/>
        </p:spPr>
        <p:txBody>
          <a:bodyPr wrap="square" rtlCol="0">
            <a:spAutoFit/>
          </a:bodyPr>
          <a:lstStyle/>
          <a:p>
            <a:r>
              <a:rPr lang="de-DE" sz="2800" dirty="0"/>
              <a:t>Jeden Stammton von c bis h können wir erhöhen oder erniedrigen</a:t>
            </a:r>
          </a:p>
        </p:txBody>
      </p:sp>
      <p:sp>
        <p:nvSpPr>
          <p:cNvPr id="3" name="Textfeld 2">
            <a:extLst>
              <a:ext uri="{FF2B5EF4-FFF2-40B4-BE49-F238E27FC236}">
                <a16:creationId xmlns:a16="http://schemas.microsoft.com/office/drawing/2014/main" id="{C56F264A-4083-4570-B627-EF3A82C4146A}"/>
              </a:ext>
            </a:extLst>
          </p:cNvPr>
          <p:cNvSpPr txBox="1"/>
          <p:nvPr/>
        </p:nvSpPr>
        <p:spPr>
          <a:xfrm>
            <a:off x="1003610" y="1895707"/>
            <a:ext cx="5687122" cy="954107"/>
          </a:xfrm>
          <a:prstGeom prst="rect">
            <a:avLst/>
          </a:prstGeom>
          <a:noFill/>
        </p:spPr>
        <p:txBody>
          <a:bodyPr wrap="square" rtlCol="0">
            <a:spAutoFit/>
          </a:bodyPr>
          <a:lstStyle/>
          <a:p>
            <a:r>
              <a:rPr lang="de-DE" sz="2800" dirty="0"/>
              <a:t>Ein </a:t>
            </a:r>
            <a:r>
              <a:rPr lang="de-DE" sz="2800" b="1" dirty="0"/>
              <a:t>Kreuz</a:t>
            </a:r>
            <a:r>
              <a:rPr lang="de-DE" sz="2800" dirty="0"/>
              <a:t> erhöht einen Ton um einen Halbton </a:t>
            </a:r>
          </a:p>
        </p:txBody>
      </p:sp>
      <p:sp>
        <p:nvSpPr>
          <p:cNvPr id="5" name="Textfeld 4">
            <a:extLst>
              <a:ext uri="{FF2B5EF4-FFF2-40B4-BE49-F238E27FC236}">
                <a16:creationId xmlns:a16="http://schemas.microsoft.com/office/drawing/2014/main" id="{F37293C7-953F-4BA7-BF36-01930FE588EB}"/>
              </a:ext>
            </a:extLst>
          </p:cNvPr>
          <p:cNvSpPr txBox="1"/>
          <p:nvPr/>
        </p:nvSpPr>
        <p:spPr>
          <a:xfrm>
            <a:off x="7693413" y="869795"/>
            <a:ext cx="889309" cy="2646878"/>
          </a:xfrm>
          <a:prstGeom prst="rect">
            <a:avLst/>
          </a:prstGeom>
          <a:noFill/>
        </p:spPr>
        <p:txBody>
          <a:bodyPr wrap="square">
            <a:spAutoFit/>
          </a:bodyPr>
          <a:lstStyle/>
          <a:p>
            <a:r>
              <a:rPr lang="de-DE" sz="16600" dirty="0">
                <a:effectLst/>
                <a:latin typeface="ForteClassic" panose="00000400000000000000" pitchFamily="2" charset="2"/>
                <a:ea typeface="Calibri" panose="020F0502020204030204" pitchFamily="34" charset="0"/>
                <a:cs typeface="Times New Roman" panose="02020603050405020304" pitchFamily="18" charset="0"/>
              </a:rPr>
              <a:t></a:t>
            </a:r>
            <a:endParaRPr lang="de-DE" sz="16600" dirty="0"/>
          </a:p>
        </p:txBody>
      </p:sp>
      <p:sp>
        <p:nvSpPr>
          <p:cNvPr id="6" name="Textfeld 5">
            <a:extLst>
              <a:ext uri="{FF2B5EF4-FFF2-40B4-BE49-F238E27FC236}">
                <a16:creationId xmlns:a16="http://schemas.microsoft.com/office/drawing/2014/main" id="{67E685C2-0B5A-43C4-86DA-F4248B95EBD6}"/>
              </a:ext>
            </a:extLst>
          </p:cNvPr>
          <p:cNvSpPr txBox="1"/>
          <p:nvPr/>
        </p:nvSpPr>
        <p:spPr>
          <a:xfrm>
            <a:off x="1003610" y="3574624"/>
            <a:ext cx="9924586" cy="800219"/>
          </a:xfrm>
          <a:prstGeom prst="rect">
            <a:avLst/>
          </a:prstGeom>
          <a:noFill/>
        </p:spPr>
        <p:txBody>
          <a:bodyPr wrap="square" rtlCol="0">
            <a:spAutoFit/>
          </a:bodyPr>
          <a:lstStyle/>
          <a:p>
            <a:r>
              <a:rPr lang="de-DE" sz="2800" dirty="0"/>
              <a:t>und dem ursprünglichen </a:t>
            </a:r>
            <a:r>
              <a:rPr lang="de-DE" sz="2800" dirty="0" err="1"/>
              <a:t>Tonnamen</a:t>
            </a:r>
            <a:r>
              <a:rPr lang="de-DE" sz="2800" dirty="0"/>
              <a:t> wird die Silbe „</a:t>
            </a:r>
            <a:r>
              <a:rPr lang="de-DE" sz="2800" b="1" dirty="0" err="1"/>
              <a:t>is</a:t>
            </a:r>
            <a:r>
              <a:rPr lang="de-DE" sz="2800" dirty="0"/>
              <a:t>“ angehängt.</a:t>
            </a:r>
          </a:p>
          <a:p>
            <a:endParaRPr lang="de-DE" dirty="0"/>
          </a:p>
        </p:txBody>
      </p:sp>
      <p:sp>
        <p:nvSpPr>
          <p:cNvPr id="7" name="Textfeld 6">
            <a:extLst>
              <a:ext uri="{FF2B5EF4-FFF2-40B4-BE49-F238E27FC236}">
                <a16:creationId xmlns:a16="http://schemas.microsoft.com/office/drawing/2014/main" id="{D0A5EBD8-25C7-4F6E-A1AB-8C7E19064A1D}"/>
              </a:ext>
            </a:extLst>
          </p:cNvPr>
          <p:cNvSpPr txBox="1"/>
          <p:nvPr/>
        </p:nvSpPr>
        <p:spPr>
          <a:xfrm>
            <a:off x="1183888" y="4745710"/>
            <a:ext cx="9288966" cy="707886"/>
          </a:xfrm>
          <a:prstGeom prst="rect">
            <a:avLst/>
          </a:prstGeom>
          <a:noFill/>
        </p:spPr>
        <p:txBody>
          <a:bodyPr wrap="square" rtlCol="0">
            <a:spAutoFit/>
          </a:bodyPr>
          <a:lstStyle/>
          <a:p>
            <a:pPr algn="ctr"/>
            <a:r>
              <a:rPr lang="de-DE" sz="4000" b="1" dirty="0" err="1"/>
              <a:t>cis</a:t>
            </a:r>
            <a:r>
              <a:rPr lang="de-DE" sz="4000" b="1" dirty="0"/>
              <a:t>, </a:t>
            </a:r>
            <a:r>
              <a:rPr lang="de-DE" sz="4000" b="1" dirty="0" err="1"/>
              <a:t>dis</a:t>
            </a:r>
            <a:r>
              <a:rPr lang="de-DE" sz="4000" b="1" dirty="0"/>
              <a:t>, </a:t>
            </a:r>
            <a:r>
              <a:rPr lang="de-DE" sz="4000" b="1" dirty="0" err="1"/>
              <a:t>eis</a:t>
            </a:r>
            <a:r>
              <a:rPr lang="de-DE" sz="4000" b="1" dirty="0"/>
              <a:t>, </a:t>
            </a:r>
            <a:r>
              <a:rPr lang="de-DE" sz="4000" b="1" dirty="0" err="1"/>
              <a:t>fis</a:t>
            </a:r>
            <a:r>
              <a:rPr lang="de-DE" sz="4000" b="1" dirty="0"/>
              <a:t>, </a:t>
            </a:r>
            <a:r>
              <a:rPr lang="de-DE" sz="4000" b="1" dirty="0" err="1"/>
              <a:t>gis</a:t>
            </a:r>
            <a:r>
              <a:rPr lang="de-DE" sz="4000" b="1" dirty="0"/>
              <a:t>, </a:t>
            </a:r>
            <a:r>
              <a:rPr lang="de-DE" sz="4000" b="1" dirty="0" err="1"/>
              <a:t>ais</a:t>
            </a:r>
            <a:r>
              <a:rPr lang="de-DE" sz="4000" b="1" dirty="0"/>
              <a:t>, </a:t>
            </a:r>
            <a:r>
              <a:rPr lang="de-DE" sz="4000" b="1" dirty="0" err="1"/>
              <a:t>his</a:t>
            </a:r>
            <a:endParaRPr lang="de-DE" sz="4000" b="1" dirty="0"/>
          </a:p>
        </p:txBody>
      </p:sp>
    </p:spTree>
    <p:extLst>
      <p:ext uri="{BB962C8B-B14F-4D97-AF65-F5344CB8AC3E}">
        <p14:creationId xmlns:p14="http://schemas.microsoft.com/office/powerpoint/2010/main" val="27616015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3"/>
                                        </p:tgtEl>
                                        <p:attrNameLst>
                                          <p:attrName>style.visibility</p:attrName>
                                        </p:attrNameLst>
                                      </p:cBhvr>
                                      <p:to>
                                        <p:strVal val="visible"/>
                                      </p:to>
                                    </p:set>
                                  </p:childTnLst>
                                </p:cTn>
                              </p:par>
                              <p:par>
                                <p:cTn id="10" presetID="53" presetClass="entr" presetSubtype="16" fill="hold" grpId="0" nodeType="withEffect">
                                  <p:stCondLst>
                                    <p:cond delay="746"/>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par>
                          <p:cTn id="15" fill="hold">
                            <p:stCondLst>
                              <p:cond delay="1246"/>
                            </p:stCondLst>
                            <p:childTnLst>
                              <p:par>
                                <p:cTn id="16" presetID="1" presetClass="entr" presetSubtype="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childTnLst>
                                </p:cTn>
                              </p:par>
                              <p:par>
                                <p:cTn id="18" presetID="1" presetClass="entr" presetSubtype="0" fill="hold" grpId="0" nodeType="withEffect">
                                  <p:stCondLst>
                                    <p:cond delay="750"/>
                                  </p:stCondLst>
                                  <p:iterate type="wd">
                                    <p:tmAbs val="800"/>
                                  </p:iterate>
                                  <p:childTnLst>
                                    <p:set>
                                      <p:cBhvr>
                                        <p:cTn id="19"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B124C7B3-2897-43B6-A739-EB1CF211553C}"/>
              </a:ext>
            </a:extLst>
          </p:cNvPr>
          <p:cNvSpPr txBox="1"/>
          <p:nvPr/>
        </p:nvSpPr>
        <p:spPr>
          <a:xfrm>
            <a:off x="1003610" y="2044005"/>
            <a:ext cx="7069873" cy="523220"/>
          </a:xfrm>
          <a:prstGeom prst="rect">
            <a:avLst/>
          </a:prstGeom>
          <a:noFill/>
        </p:spPr>
        <p:txBody>
          <a:bodyPr wrap="square" rtlCol="0">
            <a:spAutoFit/>
          </a:bodyPr>
          <a:lstStyle/>
          <a:p>
            <a:r>
              <a:rPr lang="de-DE" sz="2800" dirty="0"/>
              <a:t>Ein </a:t>
            </a:r>
            <a:r>
              <a:rPr lang="de-DE" sz="2800" b="1" dirty="0"/>
              <a:t>b</a:t>
            </a:r>
            <a:r>
              <a:rPr lang="de-DE" sz="2800" dirty="0"/>
              <a:t> erniedrigt einen Ton um einen Halbton</a:t>
            </a:r>
          </a:p>
        </p:txBody>
      </p:sp>
      <p:sp>
        <p:nvSpPr>
          <p:cNvPr id="4" name="Textfeld 3">
            <a:extLst>
              <a:ext uri="{FF2B5EF4-FFF2-40B4-BE49-F238E27FC236}">
                <a16:creationId xmlns:a16="http://schemas.microsoft.com/office/drawing/2014/main" id="{52404EA8-285C-49AD-9C60-679CC3EA8DCC}"/>
              </a:ext>
            </a:extLst>
          </p:cNvPr>
          <p:cNvSpPr txBox="1"/>
          <p:nvPr/>
        </p:nvSpPr>
        <p:spPr>
          <a:xfrm>
            <a:off x="1003610" y="869795"/>
            <a:ext cx="10103005" cy="523220"/>
          </a:xfrm>
          <a:prstGeom prst="rect">
            <a:avLst/>
          </a:prstGeom>
          <a:noFill/>
        </p:spPr>
        <p:txBody>
          <a:bodyPr wrap="square" rtlCol="0">
            <a:spAutoFit/>
          </a:bodyPr>
          <a:lstStyle/>
          <a:p>
            <a:r>
              <a:rPr lang="de-DE" sz="2800" dirty="0"/>
              <a:t>Jeden Stammton von c bis h können wir erhöhen oder erniedrigen</a:t>
            </a:r>
          </a:p>
        </p:txBody>
      </p:sp>
      <p:sp>
        <p:nvSpPr>
          <p:cNvPr id="8" name="Textfeld 7">
            <a:extLst>
              <a:ext uri="{FF2B5EF4-FFF2-40B4-BE49-F238E27FC236}">
                <a16:creationId xmlns:a16="http://schemas.microsoft.com/office/drawing/2014/main" id="{2C7EAE64-E41A-4E5A-A4AC-319ED2E95010}"/>
              </a:ext>
            </a:extLst>
          </p:cNvPr>
          <p:cNvSpPr txBox="1"/>
          <p:nvPr/>
        </p:nvSpPr>
        <p:spPr>
          <a:xfrm>
            <a:off x="8600379" y="1566952"/>
            <a:ext cx="454412" cy="1862048"/>
          </a:xfrm>
          <a:prstGeom prst="rect">
            <a:avLst/>
          </a:prstGeom>
          <a:noFill/>
        </p:spPr>
        <p:txBody>
          <a:bodyPr wrap="square">
            <a:spAutoFit/>
          </a:bodyPr>
          <a:lstStyle/>
          <a:p>
            <a:r>
              <a:rPr lang="de-DE" sz="11500" dirty="0">
                <a:effectLst/>
                <a:latin typeface="ForteClassic" panose="00000400000000000000" pitchFamily="2" charset="2"/>
                <a:ea typeface="Calibri" panose="020F0502020204030204" pitchFamily="34" charset="0"/>
                <a:cs typeface="Times New Roman" panose="02020603050405020304" pitchFamily="18" charset="0"/>
              </a:rPr>
              <a:t></a:t>
            </a:r>
            <a:endParaRPr lang="de-DE" sz="11500" dirty="0"/>
          </a:p>
        </p:txBody>
      </p:sp>
      <p:sp>
        <p:nvSpPr>
          <p:cNvPr id="10" name="Textfeld 9">
            <a:extLst>
              <a:ext uri="{FF2B5EF4-FFF2-40B4-BE49-F238E27FC236}">
                <a16:creationId xmlns:a16="http://schemas.microsoft.com/office/drawing/2014/main" id="{B7F32E09-FF83-4238-B875-BA84FCE91393}"/>
              </a:ext>
            </a:extLst>
          </p:cNvPr>
          <p:cNvSpPr txBox="1"/>
          <p:nvPr/>
        </p:nvSpPr>
        <p:spPr>
          <a:xfrm>
            <a:off x="1003610" y="3529206"/>
            <a:ext cx="9879980" cy="523220"/>
          </a:xfrm>
          <a:prstGeom prst="rect">
            <a:avLst/>
          </a:prstGeom>
          <a:noFill/>
        </p:spPr>
        <p:txBody>
          <a:bodyPr wrap="square">
            <a:spAutoFit/>
          </a:bodyPr>
          <a:lstStyle/>
          <a:p>
            <a:r>
              <a:rPr lang="de-DE" sz="2800" dirty="0"/>
              <a:t>und dem ursprünglichen </a:t>
            </a:r>
            <a:r>
              <a:rPr lang="de-DE" sz="2800" dirty="0" err="1"/>
              <a:t>Tonnamen</a:t>
            </a:r>
            <a:r>
              <a:rPr lang="de-DE" sz="2800" dirty="0"/>
              <a:t> wird die Silbe „es“ angehängt.</a:t>
            </a:r>
          </a:p>
        </p:txBody>
      </p:sp>
      <p:sp>
        <p:nvSpPr>
          <p:cNvPr id="11" name="Textfeld 10">
            <a:extLst>
              <a:ext uri="{FF2B5EF4-FFF2-40B4-BE49-F238E27FC236}">
                <a16:creationId xmlns:a16="http://schemas.microsoft.com/office/drawing/2014/main" id="{3E89311E-F3FE-4BC1-83D7-4B24716C7582}"/>
              </a:ext>
            </a:extLst>
          </p:cNvPr>
          <p:cNvSpPr txBox="1"/>
          <p:nvPr/>
        </p:nvSpPr>
        <p:spPr>
          <a:xfrm>
            <a:off x="1182029" y="4421201"/>
            <a:ext cx="7705493" cy="584775"/>
          </a:xfrm>
          <a:prstGeom prst="rect">
            <a:avLst/>
          </a:prstGeom>
          <a:noFill/>
        </p:spPr>
        <p:txBody>
          <a:bodyPr wrap="square" rtlCol="0">
            <a:spAutoFit/>
          </a:bodyPr>
          <a:lstStyle/>
          <a:p>
            <a:pPr algn="ctr"/>
            <a:r>
              <a:rPr lang="de-DE" sz="3200" b="1" dirty="0" err="1"/>
              <a:t>ces</a:t>
            </a:r>
            <a:r>
              <a:rPr lang="de-DE" sz="3200" b="1" dirty="0"/>
              <a:t>, des, es, </a:t>
            </a:r>
            <a:r>
              <a:rPr lang="de-DE" sz="3200" b="1" dirty="0" err="1"/>
              <a:t>fes</a:t>
            </a:r>
            <a:r>
              <a:rPr lang="de-DE" sz="3200" b="1" dirty="0"/>
              <a:t>, </a:t>
            </a:r>
            <a:r>
              <a:rPr lang="de-DE" sz="3200" b="1" dirty="0" err="1"/>
              <a:t>ges</a:t>
            </a:r>
            <a:r>
              <a:rPr lang="de-DE" sz="3200" b="1" dirty="0"/>
              <a:t>, </a:t>
            </a:r>
            <a:r>
              <a:rPr lang="de-DE" sz="3200" b="1" dirty="0" err="1"/>
              <a:t>as</a:t>
            </a:r>
            <a:r>
              <a:rPr lang="de-DE" sz="3200" b="1" dirty="0"/>
              <a:t>, </a:t>
            </a:r>
          </a:p>
        </p:txBody>
      </p:sp>
      <p:sp>
        <p:nvSpPr>
          <p:cNvPr id="12" name="Textfeld 11">
            <a:extLst>
              <a:ext uri="{FF2B5EF4-FFF2-40B4-BE49-F238E27FC236}">
                <a16:creationId xmlns:a16="http://schemas.microsoft.com/office/drawing/2014/main" id="{E63A1B7E-3A86-47F8-92BF-6188A02FBB14}"/>
              </a:ext>
            </a:extLst>
          </p:cNvPr>
          <p:cNvSpPr txBox="1"/>
          <p:nvPr/>
        </p:nvSpPr>
        <p:spPr>
          <a:xfrm>
            <a:off x="7092176" y="4421200"/>
            <a:ext cx="1962615" cy="584775"/>
          </a:xfrm>
          <a:prstGeom prst="rect">
            <a:avLst/>
          </a:prstGeom>
          <a:noFill/>
        </p:spPr>
        <p:txBody>
          <a:bodyPr wrap="square" rtlCol="0">
            <a:spAutoFit/>
          </a:bodyPr>
          <a:lstStyle/>
          <a:p>
            <a:r>
              <a:rPr lang="de-DE" sz="3200" b="1" dirty="0"/>
              <a:t>b</a:t>
            </a:r>
          </a:p>
        </p:txBody>
      </p:sp>
    </p:spTree>
    <p:extLst>
      <p:ext uri="{BB962C8B-B14F-4D97-AF65-F5344CB8AC3E}">
        <p14:creationId xmlns:p14="http://schemas.microsoft.com/office/powerpoint/2010/main" val="177104378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53" presetClass="entr" presetSubtype="16" fill="hold" grpId="0" nodeType="withEffect">
                                  <p:stCondLst>
                                    <p:cond delay="200"/>
                                  </p:stCondLst>
                                  <p:childTnLst>
                                    <p:set>
                                      <p:cBhvr>
                                        <p:cTn id="8" dur="1" fill="hold">
                                          <p:stCondLst>
                                            <p:cond delay="0"/>
                                          </p:stCondLst>
                                        </p:cTn>
                                        <p:tgtEl>
                                          <p:spTgt spid="8"/>
                                        </p:tgtEl>
                                        <p:attrNameLst>
                                          <p:attrName>style.visibility</p:attrName>
                                        </p:attrNameLst>
                                      </p:cBhvr>
                                      <p:to>
                                        <p:strVal val="visible"/>
                                      </p:to>
                                    </p:set>
                                    <p:anim calcmode="lin" valueType="num">
                                      <p:cBhvr>
                                        <p:cTn id="9" dur="500" fill="hold"/>
                                        <p:tgtEl>
                                          <p:spTgt spid="8"/>
                                        </p:tgtEl>
                                        <p:attrNameLst>
                                          <p:attrName>ppt_w</p:attrName>
                                        </p:attrNameLst>
                                      </p:cBhvr>
                                      <p:tavLst>
                                        <p:tav tm="0">
                                          <p:val>
                                            <p:fltVal val="0"/>
                                          </p:val>
                                        </p:tav>
                                        <p:tav tm="100000">
                                          <p:val>
                                            <p:strVal val="#ppt_w"/>
                                          </p:val>
                                        </p:tav>
                                      </p:tavLst>
                                    </p:anim>
                                    <p:anim calcmode="lin" valueType="num">
                                      <p:cBhvr>
                                        <p:cTn id="10" dur="500" fill="hold"/>
                                        <p:tgtEl>
                                          <p:spTgt spid="8"/>
                                        </p:tgtEl>
                                        <p:attrNameLst>
                                          <p:attrName>ppt_h</p:attrName>
                                        </p:attrNameLst>
                                      </p:cBhvr>
                                      <p:tavLst>
                                        <p:tav tm="0">
                                          <p:val>
                                            <p:fltVal val="0"/>
                                          </p:val>
                                        </p:tav>
                                        <p:tav tm="100000">
                                          <p:val>
                                            <p:strVal val="#ppt_h"/>
                                          </p:val>
                                        </p:tav>
                                      </p:tavLst>
                                    </p:anim>
                                    <p:animEffect transition="in" filter="fade">
                                      <p:cBhvr>
                                        <p:cTn id="11" dur="500"/>
                                        <p:tgtEl>
                                          <p:spTgt spid="8"/>
                                        </p:tgtEl>
                                      </p:cBhvr>
                                    </p:animEffect>
                                  </p:childTnLst>
                                </p:cTn>
                              </p:par>
                            </p:childTnLst>
                          </p:cTn>
                        </p:par>
                        <p:par>
                          <p:cTn id="12" fill="hold">
                            <p:stCondLst>
                              <p:cond delay="700"/>
                            </p:stCondLst>
                            <p:childTnLst>
                              <p:par>
                                <p:cTn id="13" presetID="1"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par>
                          <p:cTn id="15" fill="hold">
                            <p:stCondLst>
                              <p:cond delay="700"/>
                            </p:stCondLst>
                            <p:childTnLst>
                              <p:par>
                                <p:cTn id="16" presetID="1" presetClass="entr" presetSubtype="0" fill="hold" grpId="0" nodeType="afterEffect">
                                  <p:stCondLst>
                                    <p:cond delay="0"/>
                                  </p:stCondLst>
                                  <p:iterate type="wd">
                                    <p:tmAbs val="500"/>
                                  </p:iterate>
                                  <p:childTnLst>
                                    <p:set>
                                      <p:cBhvr>
                                        <p:cTn id="17" dur="1" fill="hold">
                                          <p:stCondLst>
                                            <p:cond delay="0"/>
                                          </p:stCondLst>
                                        </p:cTn>
                                        <p:tgtEl>
                                          <p:spTgt spid="11"/>
                                        </p:tgtEl>
                                        <p:attrNameLst>
                                          <p:attrName>style.visibility</p:attrName>
                                        </p:attrNameLst>
                                      </p:cBhvr>
                                      <p:to>
                                        <p:strVal val="visible"/>
                                      </p:to>
                                    </p:set>
                                  </p:childTnLst>
                                </p:cTn>
                              </p:par>
                            </p:childTnLst>
                          </p:cTn>
                        </p:par>
                        <p:par>
                          <p:cTn id="18" fill="hold">
                            <p:stCondLst>
                              <p:cond delay="6201"/>
                            </p:stCondLst>
                            <p:childTnLst>
                              <p:par>
                                <p:cTn id="19" presetID="53" presetClass="entr" presetSubtype="16" fill="hold" grpId="0" nodeType="afterEffect">
                                  <p:stCondLst>
                                    <p:cond delay="515"/>
                                  </p:stCondLst>
                                  <p:iterate type="wd">
                                    <p:tmPct val="9000"/>
                                  </p:iterate>
                                  <p:childTnLst>
                                    <p:set>
                                      <p:cBhvr>
                                        <p:cTn id="20" dur="1" fill="hold">
                                          <p:stCondLst>
                                            <p:cond delay="0"/>
                                          </p:stCondLst>
                                        </p:cTn>
                                        <p:tgtEl>
                                          <p:spTgt spid="12"/>
                                        </p:tgtEl>
                                        <p:attrNameLst>
                                          <p:attrName>style.visibility</p:attrName>
                                        </p:attrNameLst>
                                      </p:cBhvr>
                                      <p:to>
                                        <p:strVal val="visible"/>
                                      </p:to>
                                    </p:set>
                                    <p:anim calcmode="lin" valueType="num">
                                      <p:cBhvr>
                                        <p:cTn id="21" dur="799" fill="hold"/>
                                        <p:tgtEl>
                                          <p:spTgt spid="12"/>
                                        </p:tgtEl>
                                        <p:attrNameLst>
                                          <p:attrName>ppt_w</p:attrName>
                                        </p:attrNameLst>
                                      </p:cBhvr>
                                      <p:tavLst>
                                        <p:tav tm="0">
                                          <p:val>
                                            <p:fltVal val="0"/>
                                          </p:val>
                                        </p:tav>
                                        <p:tav tm="100000">
                                          <p:val>
                                            <p:strVal val="#ppt_w"/>
                                          </p:val>
                                        </p:tav>
                                      </p:tavLst>
                                    </p:anim>
                                    <p:anim calcmode="lin" valueType="num">
                                      <p:cBhvr>
                                        <p:cTn id="22" dur="799" fill="hold"/>
                                        <p:tgtEl>
                                          <p:spTgt spid="12"/>
                                        </p:tgtEl>
                                        <p:attrNameLst>
                                          <p:attrName>ppt_h</p:attrName>
                                        </p:attrNameLst>
                                      </p:cBhvr>
                                      <p:tavLst>
                                        <p:tav tm="0">
                                          <p:val>
                                            <p:fltVal val="0"/>
                                          </p:val>
                                        </p:tav>
                                        <p:tav tm="100000">
                                          <p:val>
                                            <p:strVal val="#ppt_h"/>
                                          </p:val>
                                        </p:tav>
                                      </p:tavLst>
                                    </p:anim>
                                    <p:animEffect transition="in" filter="fade">
                                      <p:cBhvr>
                                        <p:cTn id="23" dur="799"/>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10" grpId="0"/>
      <p:bldP spid="11" grpId="0"/>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C04381E4-37D8-4D80-9281-D34B2D6D3871}"/>
              </a:ext>
            </a:extLst>
          </p:cNvPr>
          <p:cNvSpPr txBox="1"/>
          <p:nvPr/>
        </p:nvSpPr>
        <p:spPr>
          <a:xfrm>
            <a:off x="1111404" y="914400"/>
            <a:ext cx="9969191" cy="1231106"/>
          </a:xfrm>
          <a:prstGeom prst="rect">
            <a:avLst/>
          </a:prstGeom>
          <a:noFill/>
        </p:spPr>
        <p:txBody>
          <a:bodyPr wrap="square" rtlCol="0">
            <a:spAutoFit/>
          </a:bodyPr>
          <a:lstStyle/>
          <a:p>
            <a:r>
              <a:rPr lang="de-DE" sz="2800" dirty="0"/>
              <a:t>Ein </a:t>
            </a:r>
            <a:r>
              <a:rPr lang="de-DE" sz="2800" b="1" dirty="0"/>
              <a:t>Auflösungszeichen</a:t>
            </a:r>
            <a:r>
              <a:rPr lang="de-DE" sz="2800" dirty="0"/>
              <a:t> macht die Erhöhung oder Erniedrigung wieder rückgängig.</a:t>
            </a:r>
          </a:p>
          <a:p>
            <a:endParaRPr lang="de-DE" dirty="0"/>
          </a:p>
        </p:txBody>
      </p:sp>
      <p:sp>
        <p:nvSpPr>
          <p:cNvPr id="4" name="Textfeld 3">
            <a:extLst>
              <a:ext uri="{FF2B5EF4-FFF2-40B4-BE49-F238E27FC236}">
                <a16:creationId xmlns:a16="http://schemas.microsoft.com/office/drawing/2014/main" id="{BFD5EAB2-E015-4028-A984-03DB40FE1F7F}"/>
              </a:ext>
            </a:extLst>
          </p:cNvPr>
          <p:cNvSpPr txBox="1"/>
          <p:nvPr/>
        </p:nvSpPr>
        <p:spPr>
          <a:xfrm>
            <a:off x="5801885" y="1638558"/>
            <a:ext cx="989670" cy="2215991"/>
          </a:xfrm>
          <a:prstGeom prst="rect">
            <a:avLst/>
          </a:prstGeom>
          <a:noFill/>
        </p:spPr>
        <p:txBody>
          <a:bodyPr wrap="square">
            <a:spAutoFit/>
          </a:bodyPr>
          <a:lstStyle/>
          <a:p>
            <a:r>
              <a:rPr lang="de-DE" sz="13800" dirty="0">
                <a:effectLst/>
                <a:latin typeface="ForteClassic" panose="00000400000000000000" pitchFamily="2" charset="2"/>
                <a:ea typeface="Calibri" panose="020F0502020204030204" pitchFamily="34" charset="0"/>
                <a:cs typeface="Times New Roman" panose="02020603050405020304" pitchFamily="18" charset="0"/>
              </a:rPr>
              <a:t></a:t>
            </a:r>
            <a:endParaRPr lang="de-DE" sz="13800" dirty="0"/>
          </a:p>
        </p:txBody>
      </p:sp>
    </p:spTree>
    <p:extLst>
      <p:ext uri="{BB962C8B-B14F-4D97-AF65-F5344CB8AC3E}">
        <p14:creationId xmlns:p14="http://schemas.microsoft.com/office/powerpoint/2010/main" val="270073901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53" presetClass="entr" presetSubtype="16" fill="hold" grpId="0" nodeType="withEffect">
                                  <p:stCondLst>
                                    <p:cond delay="600"/>
                                  </p:stCondLst>
                                  <p:childTnLst>
                                    <p:set>
                                      <p:cBhvr>
                                        <p:cTn id="8" dur="1" fill="hold">
                                          <p:stCondLst>
                                            <p:cond delay="0"/>
                                          </p:stCondLst>
                                        </p:cTn>
                                        <p:tgtEl>
                                          <p:spTgt spid="4"/>
                                        </p:tgtEl>
                                        <p:attrNameLst>
                                          <p:attrName>style.visibility</p:attrName>
                                        </p:attrNameLst>
                                      </p:cBhvr>
                                      <p:to>
                                        <p:strVal val="visible"/>
                                      </p:to>
                                    </p:set>
                                    <p:anim calcmode="lin" valueType="num">
                                      <p:cBhvr>
                                        <p:cTn id="9" dur="500" fill="hold"/>
                                        <p:tgtEl>
                                          <p:spTgt spid="4"/>
                                        </p:tgtEl>
                                        <p:attrNameLst>
                                          <p:attrName>ppt_w</p:attrName>
                                        </p:attrNameLst>
                                      </p:cBhvr>
                                      <p:tavLst>
                                        <p:tav tm="0">
                                          <p:val>
                                            <p:fltVal val="0"/>
                                          </p:val>
                                        </p:tav>
                                        <p:tav tm="100000">
                                          <p:val>
                                            <p:strVal val="#ppt_w"/>
                                          </p:val>
                                        </p:tav>
                                      </p:tavLst>
                                    </p:anim>
                                    <p:anim calcmode="lin" valueType="num">
                                      <p:cBhvr>
                                        <p:cTn id="10" dur="500" fill="hold"/>
                                        <p:tgtEl>
                                          <p:spTgt spid="4"/>
                                        </p:tgtEl>
                                        <p:attrNameLst>
                                          <p:attrName>ppt_h</p:attrName>
                                        </p:attrNameLst>
                                      </p:cBhvr>
                                      <p:tavLst>
                                        <p:tav tm="0">
                                          <p:val>
                                            <p:fltVal val="0"/>
                                          </p:val>
                                        </p:tav>
                                        <p:tav tm="100000">
                                          <p:val>
                                            <p:strVal val="#ppt_h"/>
                                          </p:val>
                                        </p:tav>
                                      </p:tavLst>
                                    </p:anim>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248523-C693-4DF6-BF42-D4C8E37F16D6}"/>
              </a:ext>
            </a:extLst>
          </p:cNvPr>
          <p:cNvSpPr>
            <a:spLocks noGrp="1"/>
          </p:cNvSpPr>
          <p:nvPr>
            <p:ph type="title"/>
          </p:nvPr>
        </p:nvSpPr>
        <p:spPr>
          <a:xfrm>
            <a:off x="1332195" y="2437327"/>
            <a:ext cx="10043119" cy="1121482"/>
          </a:xfrm>
        </p:spPr>
        <p:txBody>
          <a:bodyPr>
            <a:normAutofit/>
          </a:bodyPr>
          <a:lstStyle/>
          <a:p>
            <a:r>
              <a:rPr lang="de-DE" sz="3600" b="1" dirty="0">
                <a:latin typeface="+mn-lt"/>
              </a:rPr>
              <a:t>Inhaltsverzeichnis</a:t>
            </a:r>
            <a:br>
              <a:rPr lang="de-DE" sz="3600" dirty="0"/>
            </a:br>
            <a:endParaRPr lang="de-DE" sz="3600" dirty="0"/>
          </a:p>
        </p:txBody>
      </p:sp>
      <p:sp>
        <p:nvSpPr>
          <p:cNvPr id="3" name="Inhaltsplatzhalter 2">
            <a:extLst>
              <a:ext uri="{FF2B5EF4-FFF2-40B4-BE49-F238E27FC236}">
                <a16:creationId xmlns:a16="http://schemas.microsoft.com/office/drawing/2014/main" id="{334B845C-6707-4B40-BA67-CFE4563B45B4}"/>
              </a:ext>
            </a:extLst>
          </p:cNvPr>
          <p:cNvSpPr>
            <a:spLocks noGrp="1"/>
          </p:cNvSpPr>
          <p:nvPr>
            <p:ph idx="1"/>
          </p:nvPr>
        </p:nvSpPr>
        <p:spPr>
          <a:xfrm>
            <a:off x="1332195" y="3274056"/>
            <a:ext cx="10043118" cy="3266828"/>
          </a:xfrm>
        </p:spPr>
        <p:txBody>
          <a:bodyPr>
            <a:normAutofit/>
          </a:bodyPr>
          <a:lstStyle/>
          <a:p>
            <a:pPr marL="0" indent="0">
              <a:buNone/>
              <a:tabLst>
                <a:tab pos="360363" algn="l"/>
              </a:tabLst>
            </a:pPr>
            <a:r>
              <a:rPr lang="de-DE" sz="2400" dirty="0"/>
              <a:t>1.	Liniensystem und Notenschlüssel des eigenen Instruments, Hilfslinien</a:t>
            </a:r>
          </a:p>
          <a:p>
            <a:pPr marL="0" indent="0">
              <a:buNone/>
              <a:tabLst>
                <a:tab pos="360363" algn="l"/>
              </a:tabLst>
            </a:pPr>
            <a:r>
              <a:rPr lang="de-DE" sz="2400" dirty="0"/>
              <a:t>2. 	Stammtonreihe im Schlüssel des eigenen Instrumentes lesen und schreiben</a:t>
            </a:r>
          </a:p>
          <a:p>
            <a:pPr marL="0" indent="0">
              <a:buNone/>
              <a:tabLst>
                <a:tab pos="360363" algn="l"/>
              </a:tabLst>
            </a:pPr>
            <a:r>
              <a:rPr lang="de-DE" sz="2400" dirty="0"/>
              <a:t>3. 	Die Noten im Schlüssel des eigenen Instrumentes lesen und schreiben</a:t>
            </a:r>
          </a:p>
          <a:p>
            <a:pPr marL="0" indent="0">
              <a:buNone/>
              <a:tabLst>
                <a:tab pos="360363" algn="l"/>
              </a:tabLst>
            </a:pPr>
            <a:r>
              <a:rPr lang="de-DE" sz="2400" dirty="0"/>
              <a:t>4. 	Vorzeichen, Versetzungszeichen, Auflösungszeichen</a:t>
            </a:r>
          </a:p>
        </p:txBody>
      </p:sp>
      <p:sp>
        <p:nvSpPr>
          <p:cNvPr id="4" name="Textfeld 3">
            <a:extLst>
              <a:ext uri="{FF2B5EF4-FFF2-40B4-BE49-F238E27FC236}">
                <a16:creationId xmlns:a16="http://schemas.microsoft.com/office/drawing/2014/main" id="{A04B2DF3-4BD1-406D-A423-11BF9681A17A}"/>
              </a:ext>
            </a:extLst>
          </p:cNvPr>
          <p:cNvSpPr txBox="1"/>
          <p:nvPr/>
        </p:nvSpPr>
        <p:spPr>
          <a:xfrm>
            <a:off x="3674368" y="713127"/>
            <a:ext cx="4843264" cy="769441"/>
          </a:xfrm>
          <a:prstGeom prst="rect">
            <a:avLst/>
          </a:prstGeom>
          <a:noFill/>
        </p:spPr>
        <p:txBody>
          <a:bodyPr wrap="square" rtlCol="0">
            <a:spAutoFit/>
          </a:bodyPr>
          <a:lstStyle/>
          <a:p>
            <a:pPr algn="ctr"/>
            <a:r>
              <a:rPr lang="de-DE" sz="4400" b="1" dirty="0"/>
              <a:t>1. Teil</a:t>
            </a:r>
          </a:p>
        </p:txBody>
      </p:sp>
    </p:spTree>
    <p:extLst>
      <p:ext uri="{BB962C8B-B14F-4D97-AF65-F5344CB8AC3E}">
        <p14:creationId xmlns:p14="http://schemas.microsoft.com/office/powerpoint/2010/main" val="163012500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999"/>
                                          </p:stCondLst>
                                        </p:cTn>
                                        <p:tgtEl>
                                          <p:spTgt spid="3">
                                            <p:txEl>
                                              <p:pRg st="0" end="0"/>
                                            </p:txEl>
                                          </p:spTgt>
                                        </p:tgtEl>
                                        <p:attrNameLst>
                                          <p:attrName>style.visibility</p:attrName>
                                        </p:attrNameLst>
                                      </p:cBhvr>
                                      <p:to>
                                        <p:strVal val="visible"/>
                                      </p:to>
                                    </p:set>
                                  </p:childTnLst>
                                </p:cTn>
                              </p:par>
                            </p:childTnLst>
                          </p:cTn>
                        </p:par>
                        <p:par>
                          <p:cTn id="9" fill="hold">
                            <p:stCondLst>
                              <p:cond delay="1000"/>
                            </p:stCondLst>
                            <p:childTnLst>
                              <p:par>
                                <p:cTn id="10" presetID="1" presetClass="entr" presetSubtype="0" fill="hold" grpId="0" nodeType="afterEffect">
                                  <p:stCondLst>
                                    <p:cond delay="0"/>
                                  </p:stCondLst>
                                  <p:childTnLst>
                                    <p:set>
                                      <p:cBhvr>
                                        <p:cTn id="11" dur="1" fill="hold">
                                          <p:stCondLst>
                                            <p:cond delay="999"/>
                                          </p:stCondLst>
                                        </p:cTn>
                                        <p:tgtEl>
                                          <p:spTgt spid="3">
                                            <p:txEl>
                                              <p:pRg st="1" end="1"/>
                                            </p:txEl>
                                          </p:spTgt>
                                        </p:tgtEl>
                                        <p:attrNameLst>
                                          <p:attrName>style.visibility</p:attrName>
                                        </p:attrNameLst>
                                      </p:cBhvr>
                                      <p:to>
                                        <p:strVal val="visible"/>
                                      </p:to>
                                    </p:set>
                                  </p:childTnLst>
                                </p:cTn>
                              </p:par>
                              <p:par>
                                <p:cTn id="12" presetID="1" presetClass="entr" presetSubtype="0" fill="hold" grpId="0" nodeType="withEffect">
                                  <p:stCondLst>
                                    <p:cond delay="972"/>
                                  </p:stCondLst>
                                  <p:childTnLst>
                                    <p:set>
                                      <p:cBhvr>
                                        <p:cTn id="13" dur="1" fill="hold">
                                          <p:stCondLst>
                                            <p:cond delay="999"/>
                                          </p:stCondLst>
                                        </p:cTn>
                                        <p:tgtEl>
                                          <p:spTgt spid="3">
                                            <p:txEl>
                                              <p:pRg st="2" end="2"/>
                                            </p:txEl>
                                          </p:spTgt>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999"/>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8CB3614B-7B6C-4BF4-9A97-31D625B189E1}"/>
              </a:ext>
            </a:extLst>
          </p:cNvPr>
          <p:cNvSpPr txBox="1"/>
          <p:nvPr/>
        </p:nvSpPr>
        <p:spPr>
          <a:xfrm>
            <a:off x="992459" y="858644"/>
            <a:ext cx="10392936" cy="954107"/>
          </a:xfrm>
          <a:prstGeom prst="rect">
            <a:avLst/>
          </a:prstGeom>
          <a:noFill/>
        </p:spPr>
        <p:txBody>
          <a:bodyPr wrap="square" rtlCol="0">
            <a:spAutoFit/>
          </a:bodyPr>
          <a:lstStyle/>
          <a:p>
            <a:r>
              <a:rPr lang="de-DE" sz="2800" dirty="0"/>
              <a:t>Um die Noten zu kennzeichnen, wird unmittelbar vor die entsprechende Note das erforderliche Zeichen geschrieben.</a:t>
            </a:r>
          </a:p>
        </p:txBody>
      </p:sp>
      <p:pic>
        <p:nvPicPr>
          <p:cNvPr id="4" name="Grafik 3">
            <a:extLst>
              <a:ext uri="{FF2B5EF4-FFF2-40B4-BE49-F238E27FC236}">
                <a16:creationId xmlns:a16="http://schemas.microsoft.com/office/drawing/2014/main" id="{A81B7077-8E4D-40BC-B466-9EC916F6F58F}"/>
              </a:ext>
            </a:extLst>
          </p:cNvPr>
          <p:cNvPicPr>
            <a:picLocks noChangeAspect="1"/>
          </p:cNvPicPr>
          <p:nvPr/>
        </p:nvPicPr>
        <p:blipFill>
          <a:blip r:embed="rId2"/>
          <a:stretch>
            <a:fillRect/>
          </a:stretch>
        </p:blipFill>
        <p:spPr>
          <a:xfrm>
            <a:off x="2239324" y="3103961"/>
            <a:ext cx="7239213" cy="1809804"/>
          </a:xfrm>
          <a:prstGeom prst="rect">
            <a:avLst/>
          </a:prstGeom>
        </p:spPr>
      </p:pic>
      <p:sp>
        <p:nvSpPr>
          <p:cNvPr id="5" name="Textfeld 4">
            <a:extLst>
              <a:ext uri="{FF2B5EF4-FFF2-40B4-BE49-F238E27FC236}">
                <a16:creationId xmlns:a16="http://schemas.microsoft.com/office/drawing/2014/main" id="{5770E0AB-FEFD-447F-9FD1-9328961E7C9C}"/>
              </a:ext>
            </a:extLst>
          </p:cNvPr>
          <p:cNvSpPr txBox="1"/>
          <p:nvPr/>
        </p:nvSpPr>
        <p:spPr>
          <a:xfrm>
            <a:off x="992459" y="2273690"/>
            <a:ext cx="2843561" cy="523220"/>
          </a:xfrm>
          <a:prstGeom prst="rect">
            <a:avLst/>
          </a:prstGeom>
          <a:noFill/>
        </p:spPr>
        <p:txBody>
          <a:bodyPr wrap="square" rtlCol="0">
            <a:spAutoFit/>
          </a:bodyPr>
          <a:lstStyle/>
          <a:p>
            <a:r>
              <a:rPr lang="de-DE" sz="2800" dirty="0"/>
              <a:t>Beispiele:</a:t>
            </a:r>
          </a:p>
        </p:txBody>
      </p:sp>
    </p:spTree>
    <p:extLst>
      <p:ext uri="{BB962C8B-B14F-4D97-AF65-F5344CB8AC3E}">
        <p14:creationId xmlns:p14="http://schemas.microsoft.com/office/powerpoint/2010/main" val="215334592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5"/>
                                        </p:tgtEl>
                                        <p:attrNameLst>
                                          <p:attrName>style.visibility</p:attrName>
                                        </p:attrNameLst>
                                      </p:cBhvr>
                                      <p:to>
                                        <p:strVal val="visible"/>
                                      </p:to>
                                    </p:set>
                                  </p:childTnLst>
                                </p:cTn>
                              </p:par>
                              <p:par>
                                <p:cTn id="10" presetID="1"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E114293A-7E5D-4CAC-8FDA-4B77D7A2572A}"/>
              </a:ext>
            </a:extLst>
          </p:cNvPr>
          <p:cNvSpPr txBox="1"/>
          <p:nvPr/>
        </p:nvSpPr>
        <p:spPr>
          <a:xfrm>
            <a:off x="970156" y="613489"/>
            <a:ext cx="10337181" cy="954107"/>
          </a:xfrm>
          <a:prstGeom prst="rect">
            <a:avLst/>
          </a:prstGeom>
          <a:noFill/>
        </p:spPr>
        <p:txBody>
          <a:bodyPr wrap="square" rtlCol="0">
            <a:spAutoFit/>
          </a:bodyPr>
          <a:lstStyle/>
          <a:p>
            <a:r>
              <a:rPr lang="de-DE" sz="2800" dirty="0"/>
              <a:t>Stehen # oder b am Anfang einer Notenzeile, direkt hinter dem Notenschlüssel, nennt man sie</a:t>
            </a:r>
          </a:p>
        </p:txBody>
      </p:sp>
      <p:sp>
        <p:nvSpPr>
          <p:cNvPr id="4" name="Textfeld 3">
            <a:extLst>
              <a:ext uri="{FF2B5EF4-FFF2-40B4-BE49-F238E27FC236}">
                <a16:creationId xmlns:a16="http://schemas.microsoft.com/office/drawing/2014/main" id="{661EE9C9-AAB7-4DBE-B79F-A0456C251C3A}"/>
              </a:ext>
            </a:extLst>
          </p:cNvPr>
          <p:cNvSpPr txBox="1"/>
          <p:nvPr/>
        </p:nvSpPr>
        <p:spPr>
          <a:xfrm>
            <a:off x="4283769" y="1213653"/>
            <a:ext cx="6705600" cy="707886"/>
          </a:xfrm>
          <a:prstGeom prst="rect">
            <a:avLst/>
          </a:prstGeom>
          <a:noFill/>
        </p:spPr>
        <p:txBody>
          <a:bodyPr wrap="square" rtlCol="0">
            <a:spAutoFit/>
          </a:bodyPr>
          <a:lstStyle/>
          <a:p>
            <a:pPr algn="ctr"/>
            <a:r>
              <a:rPr lang="de-DE" sz="4000" b="1" dirty="0"/>
              <a:t>Vorzeichen</a:t>
            </a:r>
          </a:p>
        </p:txBody>
      </p:sp>
      <p:sp>
        <p:nvSpPr>
          <p:cNvPr id="5" name="Textfeld 4">
            <a:extLst>
              <a:ext uri="{FF2B5EF4-FFF2-40B4-BE49-F238E27FC236}">
                <a16:creationId xmlns:a16="http://schemas.microsoft.com/office/drawing/2014/main" id="{7B44BF27-15DF-45C0-8B0C-12C4E27ADA89}"/>
              </a:ext>
            </a:extLst>
          </p:cNvPr>
          <p:cNvSpPr txBox="1"/>
          <p:nvPr/>
        </p:nvSpPr>
        <p:spPr>
          <a:xfrm>
            <a:off x="970156" y="2266571"/>
            <a:ext cx="2018371" cy="3108543"/>
          </a:xfrm>
          <a:prstGeom prst="rect">
            <a:avLst/>
          </a:prstGeom>
          <a:noFill/>
        </p:spPr>
        <p:txBody>
          <a:bodyPr wrap="square" rtlCol="0">
            <a:spAutoFit/>
          </a:bodyPr>
          <a:lstStyle/>
          <a:p>
            <a:r>
              <a:rPr lang="de-DE" sz="2800" dirty="0"/>
              <a:t>Sie gelten dann für das gesamte Musikstück und über alle Oktaven hinweg.</a:t>
            </a:r>
          </a:p>
        </p:txBody>
      </p:sp>
      <p:pic>
        <p:nvPicPr>
          <p:cNvPr id="7" name="Grafik 6">
            <a:extLst>
              <a:ext uri="{FF2B5EF4-FFF2-40B4-BE49-F238E27FC236}">
                <a16:creationId xmlns:a16="http://schemas.microsoft.com/office/drawing/2014/main" id="{012B6FEA-8D5D-497D-B390-B4F4638F1565}"/>
              </a:ext>
            </a:extLst>
          </p:cNvPr>
          <p:cNvPicPr>
            <a:picLocks noChangeAspect="1"/>
          </p:cNvPicPr>
          <p:nvPr/>
        </p:nvPicPr>
        <p:blipFill>
          <a:blip r:embed="rId2"/>
          <a:stretch>
            <a:fillRect/>
          </a:stretch>
        </p:blipFill>
        <p:spPr>
          <a:xfrm>
            <a:off x="3730347" y="1921539"/>
            <a:ext cx="7499889" cy="403321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27536715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6" presetClass="entr" presetSubtype="21" fill="hold" grpId="0" nodeType="withEffect">
                                  <p:stCondLst>
                                    <p:cond delay="6600"/>
                                  </p:stCondLst>
                                  <p:childTnLst>
                                    <p:set>
                                      <p:cBhvr>
                                        <p:cTn id="8" dur="1" fill="hold">
                                          <p:stCondLst>
                                            <p:cond delay="0"/>
                                          </p:stCondLst>
                                        </p:cTn>
                                        <p:tgtEl>
                                          <p:spTgt spid="4"/>
                                        </p:tgtEl>
                                        <p:attrNameLst>
                                          <p:attrName>style.visibility</p:attrName>
                                        </p:attrNameLst>
                                      </p:cBhvr>
                                      <p:to>
                                        <p:strVal val="visible"/>
                                      </p:to>
                                    </p:set>
                                    <p:animEffect transition="in" filter="barn(inVertical)">
                                      <p:cBhvr>
                                        <p:cTn id="9" dur="500"/>
                                        <p:tgtEl>
                                          <p:spTgt spid="4"/>
                                        </p:tgtEl>
                                      </p:cBhvr>
                                    </p:animEffect>
                                  </p:childTnLst>
                                </p:cTn>
                              </p:par>
                            </p:childTnLst>
                          </p:cTn>
                        </p:par>
                        <p:par>
                          <p:cTn id="10" fill="hold">
                            <p:stCondLst>
                              <p:cond delay="7100"/>
                            </p:stCondLst>
                            <p:childTnLst>
                              <p:par>
                                <p:cTn id="11" presetID="1"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5D4B0AF6-4030-48D1-8822-90250F76F28E}"/>
              </a:ext>
            </a:extLst>
          </p:cNvPr>
          <p:cNvSpPr txBox="1"/>
          <p:nvPr/>
        </p:nvSpPr>
        <p:spPr>
          <a:xfrm>
            <a:off x="1282390" y="781473"/>
            <a:ext cx="9601200" cy="523220"/>
          </a:xfrm>
          <a:prstGeom prst="rect">
            <a:avLst/>
          </a:prstGeom>
          <a:noFill/>
        </p:spPr>
        <p:txBody>
          <a:bodyPr wrap="square" rtlCol="0">
            <a:spAutoFit/>
          </a:bodyPr>
          <a:lstStyle/>
          <a:p>
            <a:pPr defTabSz="984250">
              <a:tabLst>
                <a:tab pos="1706563" algn="l"/>
              </a:tabLst>
            </a:pPr>
            <a:r>
              <a:rPr lang="de-DE" sz="2800" dirty="0"/>
              <a:t>Stehen # oder b mitten in einer Melodie nennen wir sie </a:t>
            </a:r>
          </a:p>
        </p:txBody>
      </p:sp>
      <p:sp>
        <p:nvSpPr>
          <p:cNvPr id="3" name="Textfeld 2">
            <a:extLst>
              <a:ext uri="{FF2B5EF4-FFF2-40B4-BE49-F238E27FC236}">
                <a16:creationId xmlns:a16="http://schemas.microsoft.com/office/drawing/2014/main" id="{7E853CA1-9D82-406C-9CD7-6CAA98436B97}"/>
              </a:ext>
            </a:extLst>
          </p:cNvPr>
          <p:cNvSpPr txBox="1"/>
          <p:nvPr/>
        </p:nvSpPr>
        <p:spPr>
          <a:xfrm>
            <a:off x="4036741" y="1304693"/>
            <a:ext cx="5408342" cy="707886"/>
          </a:xfrm>
          <a:prstGeom prst="rect">
            <a:avLst/>
          </a:prstGeom>
          <a:noFill/>
        </p:spPr>
        <p:txBody>
          <a:bodyPr wrap="square" rtlCol="0">
            <a:spAutoFit/>
          </a:bodyPr>
          <a:lstStyle/>
          <a:p>
            <a:r>
              <a:rPr lang="de-DE" sz="4000" b="1" dirty="0"/>
              <a:t>Versetzungszeichen</a:t>
            </a:r>
          </a:p>
        </p:txBody>
      </p:sp>
      <p:sp>
        <p:nvSpPr>
          <p:cNvPr id="4" name="Textfeld 3">
            <a:extLst>
              <a:ext uri="{FF2B5EF4-FFF2-40B4-BE49-F238E27FC236}">
                <a16:creationId xmlns:a16="http://schemas.microsoft.com/office/drawing/2014/main" id="{5A18B1A1-CAAD-4060-9C44-B5A7F92BCFBE}"/>
              </a:ext>
            </a:extLst>
          </p:cNvPr>
          <p:cNvSpPr txBox="1"/>
          <p:nvPr/>
        </p:nvSpPr>
        <p:spPr>
          <a:xfrm>
            <a:off x="1282390" y="2367390"/>
            <a:ext cx="2500458" cy="3539430"/>
          </a:xfrm>
          <a:prstGeom prst="rect">
            <a:avLst/>
          </a:prstGeom>
          <a:noFill/>
        </p:spPr>
        <p:txBody>
          <a:bodyPr wrap="square" rtlCol="0">
            <a:spAutoFit/>
          </a:bodyPr>
          <a:lstStyle/>
          <a:p>
            <a:r>
              <a:rPr lang="de-DE" sz="2800" dirty="0"/>
              <a:t>Diese gelten bis zum Taktstrich und nur für die Note auf der angegebenen Linie oder dem angegebenen Zwischenraum.</a:t>
            </a:r>
          </a:p>
        </p:txBody>
      </p:sp>
      <p:pic>
        <p:nvPicPr>
          <p:cNvPr id="6" name="Grafik 5">
            <a:extLst>
              <a:ext uri="{FF2B5EF4-FFF2-40B4-BE49-F238E27FC236}">
                <a16:creationId xmlns:a16="http://schemas.microsoft.com/office/drawing/2014/main" id="{D2292805-9D80-4C65-8851-741BBD2B3CBE}"/>
              </a:ext>
            </a:extLst>
          </p:cNvPr>
          <p:cNvPicPr>
            <a:picLocks noChangeAspect="1"/>
          </p:cNvPicPr>
          <p:nvPr/>
        </p:nvPicPr>
        <p:blipFill>
          <a:blip r:embed="rId2"/>
          <a:stretch>
            <a:fillRect/>
          </a:stretch>
        </p:blipFill>
        <p:spPr>
          <a:xfrm>
            <a:off x="4340410" y="2367390"/>
            <a:ext cx="6966928" cy="363714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55450652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6" presetClass="entr" presetSubtype="21" fill="hold" grpId="0" nodeType="withEffect">
                                  <p:stCondLst>
                                    <p:cond delay="6300"/>
                                  </p:stCondLst>
                                  <p:childTnLst>
                                    <p:set>
                                      <p:cBhvr>
                                        <p:cTn id="8" dur="1" fill="hold">
                                          <p:stCondLst>
                                            <p:cond delay="0"/>
                                          </p:stCondLst>
                                        </p:cTn>
                                        <p:tgtEl>
                                          <p:spTgt spid="3"/>
                                        </p:tgtEl>
                                        <p:attrNameLst>
                                          <p:attrName>style.visibility</p:attrName>
                                        </p:attrNameLst>
                                      </p:cBhvr>
                                      <p:to>
                                        <p:strVal val="visible"/>
                                      </p:to>
                                    </p:set>
                                    <p:animEffect transition="in" filter="barn(inVertical)">
                                      <p:cBhvr>
                                        <p:cTn id="9" dur="600"/>
                                        <p:tgtEl>
                                          <p:spTgt spid="3"/>
                                        </p:tgtEl>
                                      </p:cBhvr>
                                    </p:animEffect>
                                  </p:childTnLst>
                                </p:cTn>
                              </p:par>
                            </p:childTnLst>
                          </p:cTn>
                        </p:par>
                        <p:par>
                          <p:cTn id="10" fill="hold">
                            <p:stCondLst>
                              <p:cond delay="6900"/>
                            </p:stCondLst>
                            <p:childTnLst>
                              <p:par>
                                <p:cTn id="11" presetID="1"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CE742A0D-BD73-4205-B733-04702812C789}"/>
              </a:ext>
            </a:extLst>
          </p:cNvPr>
          <p:cNvPicPr>
            <a:picLocks noChangeAspect="1"/>
          </p:cNvPicPr>
          <p:nvPr/>
        </p:nvPicPr>
        <p:blipFill>
          <a:blip r:embed="rId2"/>
          <a:stretch>
            <a:fillRect/>
          </a:stretch>
        </p:blipFill>
        <p:spPr>
          <a:xfrm>
            <a:off x="2945214" y="2619023"/>
            <a:ext cx="6130585" cy="3225419"/>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4" name="Textfeld 3">
            <a:extLst>
              <a:ext uri="{FF2B5EF4-FFF2-40B4-BE49-F238E27FC236}">
                <a16:creationId xmlns:a16="http://schemas.microsoft.com/office/drawing/2014/main" id="{B274835D-F972-475C-AB1E-42767FC0EBDC}"/>
              </a:ext>
            </a:extLst>
          </p:cNvPr>
          <p:cNvSpPr txBox="1"/>
          <p:nvPr/>
        </p:nvSpPr>
        <p:spPr>
          <a:xfrm>
            <a:off x="1182030" y="534056"/>
            <a:ext cx="9344721" cy="1384995"/>
          </a:xfrm>
          <a:prstGeom prst="rect">
            <a:avLst/>
          </a:prstGeom>
          <a:noFill/>
        </p:spPr>
        <p:txBody>
          <a:bodyPr wrap="square" rtlCol="0">
            <a:spAutoFit/>
          </a:bodyPr>
          <a:lstStyle/>
          <a:p>
            <a:r>
              <a:rPr lang="de-DE" sz="2800" dirty="0"/>
              <a:t>Es gibt bei Versetzungszeichen eine Besonderheit:</a:t>
            </a:r>
          </a:p>
          <a:p>
            <a:r>
              <a:rPr lang="de-DE" sz="2800" dirty="0"/>
              <a:t>Wird die gleiche Noten mit einem Versetzungszeichen in einen neuen Takt mit einem Haltebogen übergebunden, </a:t>
            </a:r>
          </a:p>
        </p:txBody>
      </p:sp>
      <p:pic>
        <p:nvPicPr>
          <p:cNvPr id="6" name="Grafik 5" descr="Zurück mit einfarbiger Füllung">
            <a:extLst>
              <a:ext uri="{FF2B5EF4-FFF2-40B4-BE49-F238E27FC236}">
                <a16:creationId xmlns:a16="http://schemas.microsoft.com/office/drawing/2014/main" id="{B640C048-B50B-4060-86AD-C8DB60D132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6835698" y="3429000"/>
            <a:ext cx="657921" cy="914400"/>
          </a:xfrm>
          <a:prstGeom prst="rect">
            <a:avLst/>
          </a:prstGeom>
        </p:spPr>
      </p:pic>
      <p:pic>
        <p:nvPicPr>
          <p:cNvPr id="7" name="Grafik 6" descr="Zurück mit einfarbiger Füllung">
            <a:extLst>
              <a:ext uri="{FF2B5EF4-FFF2-40B4-BE49-F238E27FC236}">
                <a16:creationId xmlns:a16="http://schemas.microsoft.com/office/drawing/2014/main" id="{988DC794-EDE4-4B83-984C-EB27FCE01B1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6835697" y="4397165"/>
            <a:ext cx="657921" cy="914400"/>
          </a:xfrm>
          <a:prstGeom prst="rect">
            <a:avLst/>
          </a:prstGeom>
        </p:spPr>
      </p:pic>
      <p:sp>
        <p:nvSpPr>
          <p:cNvPr id="8" name="Textfeld 7">
            <a:extLst>
              <a:ext uri="{FF2B5EF4-FFF2-40B4-BE49-F238E27FC236}">
                <a16:creationId xmlns:a16="http://schemas.microsoft.com/office/drawing/2014/main" id="{0321C01A-3AED-4C63-9EFE-F061362FB767}"/>
              </a:ext>
            </a:extLst>
          </p:cNvPr>
          <p:cNvSpPr txBox="1"/>
          <p:nvPr/>
        </p:nvSpPr>
        <p:spPr>
          <a:xfrm>
            <a:off x="1182030" y="1830655"/>
            <a:ext cx="9344721" cy="523220"/>
          </a:xfrm>
          <a:prstGeom prst="rect">
            <a:avLst/>
          </a:prstGeom>
          <a:noFill/>
        </p:spPr>
        <p:txBody>
          <a:bodyPr wrap="square" rtlCol="0">
            <a:spAutoFit/>
          </a:bodyPr>
          <a:lstStyle/>
          <a:p>
            <a:r>
              <a:rPr lang="de-DE" sz="2800" dirty="0"/>
              <a:t>gilt das Versetzungszeichen auch für die übergebundene Note.</a:t>
            </a:r>
          </a:p>
        </p:txBody>
      </p:sp>
    </p:spTree>
    <p:extLst>
      <p:ext uri="{BB962C8B-B14F-4D97-AF65-F5344CB8AC3E}">
        <p14:creationId xmlns:p14="http://schemas.microsoft.com/office/powerpoint/2010/main" val="50633398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3"/>
                                        </p:tgtEl>
                                        <p:attrNameLst>
                                          <p:attrName>style.visibility</p:attrName>
                                        </p:attrNameLst>
                                      </p:cBhvr>
                                      <p:to>
                                        <p:strVal val="visible"/>
                                      </p:to>
                                    </p:set>
                                  </p:childTnLst>
                                </p:cTn>
                              </p:par>
                              <p:par>
                                <p:cTn id="10" presetID="42" presetClass="entr" presetSubtype="0" fill="hold" nodeType="withEffect">
                                  <p:stCondLst>
                                    <p:cond delay="820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820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par>
                                <p:cTn id="20" presetID="1" presetClass="entr" presetSubtype="0" fill="hold" grpId="0" nodeType="withEffect">
                                  <p:stCondLst>
                                    <p:cond delay="13500"/>
                                  </p:stCondLst>
                                  <p:childTnLst>
                                    <p:set>
                                      <p:cBhvr>
                                        <p:cTn id="21"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4369DCCF-1C82-4B95-B574-A1D2ECA29F5D}"/>
              </a:ext>
            </a:extLst>
          </p:cNvPr>
          <p:cNvSpPr txBox="1"/>
          <p:nvPr/>
        </p:nvSpPr>
        <p:spPr>
          <a:xfrm>
            <a:off x="1841809" y="1905506"/>
            <a:ext cx="8508381" cy="3046988"/>
          </a:xfrm>
          <a:prstGeom prst="rect">
            <a:avLst/>
          </a:prstGeom>
          <a:noFill/>
        </p:spPr>
        <p:txBody>
          <a:bodyPr wrap="square" rtlCol="0">
            <a:spAutoFit/>
          </a:bodyPr>
          <a:lstStyle/>
          <a:p>
            <a:pPr algn="ctr"/>
            <a:r>
              <a:rPr lang="de-DE" sz="9600" b="1" dirty="0"/>
              <a:t>Fortsetzung folgt</a:t>
            </a:r>
          </a:p>
        </p:txBody>
      </p:sp>
    </p:spTree>
    <p:extLst>
      <p:ext uri="{BB962C8B-B14F-4D97-AF65-F5344CB8AC3E}">
        <p14:creationId xmlns:p14="http://schemas.microsoft.com/office/powerpoint/2010/main" val="238421445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9"/>
                                          </p:stCondLst>
                                        </p:cTn>
                                        <p:tgtEl>
                                          <p:spTgt spid="3"/>
                                        </p:tgtEl>
                                        <p:attrNameLst>
                                          <p:attrName>style.visibility</p:attrName>
                                        </p:attrNameLst>
                                      </p:cBhvr>
                                      <p:to>
                                        <p:strVal val="visible"/>
                                      </p:to>
                                    </p:set>
                                  </p:childTnLst>
                                </p:cTn>
                              </p:par>
                            </p:childTnLst>
                          </p:cTn>
                        </p:par>
                        <p:par>
                          <p:cTn id="7" fill="hold">
                            <p:stCondLst>
                              <p:cond delay="10"/>
                            </p:stCondLst>
                            <p:childTnLst>
                              <p:par>
                                <p:cTn id="8" presetID="9" presetClass="exit" presetSubtype="0" fill="hold" grpId="1" nodeType="afterEffect">
                                  <p:stCondLst>
                                    <p:cond delay="1790"/>
                                  </p:stCondLst>
                                  <p:childTnLst>
                                    <p:animEffect transition="out" filter="dissolve">
                                      <p:cBhvr>
                                        <p:cTn id="9" dur="500"/>
                                        <p:tgtEl>
                                          <p:spTgt spid="3"/>
                                        </p:tgtEl>
                                      </p:cBhvr>
                                    </p:animEffect>
                                    <p:set>
                                      <p:cBhvr>
                                        <p:cTn id="10"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49D7E4-6D2A-48CF-A414-1FB8B3E167A3}"/>
              </a:ext>
            </a:extLst>
          </p:cNvPr>
          <p:cNvSpPr>
            <a:spLocks noGrp="1"/>
          </p:cNvSpPr>
          <p:nvPr>
            <p:ph type="title"/>
          </p:nvPr>
        </p:nvSpPr>
        <p:spPr/>
        <p:txBody>
          <a:bodyPr/>
          <a:lstStyle/>
          <a:p>
            <a:pPr algn="ctr"/>
            <a:r>
              <a:rPr lang="de-DE" b="1" dirty="0">
                <a:latin typeface="+mn-lt"/>
              </a:rPr>
              <a:t>Abschnitt 1</a:t>
            </a:r>
          </a:p>
        </p:txBody>
      </p:sp>
      <p:sp>
        <p:nvSpPr>
          <p:cNvPr id="3" name="Inhaltsplatzhalter 2">
            <a:extLst>
              <a:ext uri="{FF2B5EF4-FFF2-40B4-BE49-F238E27FC236}">
                <a16:creationId xmlns:a16="http://schemas.microsoft.com/office/drawing/2014/main" id="{7A31C681-E327-41B1-8D18-9DC045386758}"/>
              </a:ext>
            </a:extLst>
          </p:cNvPr>
          <p:cNvSpPr>
            <a:spLocks noGrp="1"/>
          </p:cNvSpPr>
          <p:nvPr>
            <p:ph idx="1"/>
          </p:nvPr>
        </p:nvSpPr>
        <p:spPr/>
        <p:txBody>
          <a:bodyPr>
            <a:normAutofit/>
          </a:bodyPr>
          <a:lstStyle/>
          <a:p>
            <a:pPr marL="0" indent="0" algn="ctr">
              <a:buNone/>
            </a:pPr>
            <a:r>
              <a:rPr lang="de-DE" sz="4400" b="1" dirty="0"/>
              <a:t>Liniensystem</a:t>
            </a:r>
          </a:p>
          <a:p>
            <a:pPr marL="0" indent="0" algn="ctr">
              <a:buNone/>
            </a:pPr>
            <a:r>
              <a:rPr lang="de-DE" sz="4400" b="1" dirty="0"/>
              <a:t>und</a:t>
            </a:r>
          </a:p>
          <a:p>
            <a:pPr marL="0" indent="0" algn="ctr">
              <a:buNone/>
            </a:pPr>
            <a:r>
              <a:rPr lang="de-DE" sz="4400" b="1" dirty="0"/>
              <a:t>Notenschlüssel</a:t>
            </a:r>
          </a:p>
          <a:p>
            <a:pPr marL="0" indent="0" algn="ctr">
              <a:buNone/>
            </a:pPr>
            <a:r>
              <a:rPr lang="de-DE" sz="4400" b="1" dirty="0"/>
              <a:t>des eigenen Instruments</a:t>
            </a:r>
          </a:p>
        </p:txBody>
      </p:sp>
    </p:spTree>
    <p:extLst>
      <p:ext uri="{BB962C8B-B14F-4D97-AF65-F5344CB8AC3E}">
        <p14:creationId xmlns:p14="http://schemas.microsoft.com/office/powerpoint/2010/main" val="229791564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30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par>
                          <p:cTn id="13" fill="hold">
                            <p:stCondLst>
                              <p:cond delay="300"/>
                            </p:stCondLst>
                            <p:childTnLst>
                              <p:par>
                                <p:cTn id="14" presetID="1" presetClass="entr" presetSubtype="0" fill="hold" grpId="0" nodeType="afterEffect">
                                  <p:stCondLst>
                                    <p:cond delay="100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childTnLst>
                          </p:cTn>
                        </p:par>
                        <p:par>
                          <p:cTn id="16" fill="hold">
                            <p:stCondLst>
                              <p:cond delay="1300"/>
                            </p:stCondLst>
                            <p:childTnLst>
                              <p:par>
                                <p:cTn id="17" presetID="1" presetClass="entr" presetSubtype="0" fill="hold" grpId="0" nodeType="afterEffect">
                                  <p:stCondLst>
                                    <p:cond delay="120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1B2B08-F5A1-4727-A183-30C627EC74B5}"/>
              </a:ext>
            </a:extLst>
          </p:cNvPr>
          <p:cNvSpPr>
            <a:spLocks noGrp="1"/>
          </p:cNvSpPr>
          <p:nvPr>
            <p:ph type="title"/>
          </p:nvPr>
        </p:nvSpPr>
        <p:spPr>
          <a:xfrm>
            <a:off x="643467" y="321734"/>
            <a:ext cx="10905066" cy="1135737"/>
          </a:xfrm>
        </p:spPr>
        <p:txBody>
          <a:bodyPr>
            <a:normAutofit/>
          </a:bodyPr>
          <a:lstStyle/>
          <a:p>
            <a:r>
              <a:rPr lang="de-DE" sz="3600" b="1" dirty="0">
                <a:latin typeface="+mn-lt"/>
              </a:rPr>
              <a:t>Das Liniensystem</a:t>
            </a:r>
          </a:p>
        </p:txBody>
      </p:sp>
      <p:sp>
        <p:nvSpPr>
          <p:cNvPr id="3" name="Inhaltsplatzhalter 2">
            <a:extLst>
              <a:ext uri="{FF2B5EF4-FFF2-40B4-BE49-F238E27FC236}">
                <a16:creationId xmlns:a16="http://schemas.microsoft.com/office/drawing/2014/main" id="{1EE73A95-EC4C-4C66-9921-1CCDB1AEA51F}"/>
              </a:ext>
            </a:extLst>
          </p:cNvPr>
          <p:cNvSpPr>
            <a:spLocks noGrp="1"/>
          </p:cNvSpPr>
          <p:nvPr>
            <p:ph idx="1"/>
          </p:nvPr>
        </p:nvSpPr>
        <p:spPr>
          <a:xfrm>
            <a:off x="643469" y="1782981"/>
            <a:ext cx="4008384" cy="4393982"/>
          </a:xfrm>
        </p:spPr>
        <p:txBody>
          <a:bodyPr>
            <a:normAutofit/>
          </a:bodyPr>
          <a:lstStyle/>
          <a:p>
            <a:pPr marL="0" indent="0">
              <a:buNone/>
            </a:pPr>
            <a:r>
              <a:rPr lang="de-DE" sz="2000" b="0" i="0" u="none" strike="noStrike" baseline="0" dirty="0"/>
              <a:t>Unser Notensystem besteht aus </a:t>
            </a:r>
            <a:r>
              <a:rPr lang="de-DE" sz="2000" b="1" i="0" u="none" strike="noStrike" baseline="0" dirty="0"/>
              <a:t>5 Linien </a:t>
            </a:r>
          </a:p>
          <a:p>
            <a:pPr marL="0" indent="0">
              <a:buNone/>
            </a:pPr>
            <a:r>
              <a:rPr lang="de-DE" sz="2000" b="0" i="0" u="none" strike="noStrike" baseline="0" dirty="0"/>
              <a:t>und </a:t>
            </a:r>
            <a:r>
              <a:rPr lang="de-DE" sz="2000" b="1" i="0" u="none" strike="noStrike" baseline="0" dirty="0"/>
              <a:t>4 Zwischenräumen</a:t>
            </a:r>
            <a:r>
              <a:rPr lang="de-DE" sz="2000" b="0" i="0" u="none" strike="noStrike" baseline="0" dirty="0"/>
              <a:t>.</a:t>
            </a:r>
          </a:p>
          <a:p>
            <a:pPr marL="0" indent="0">
              <a:buNone/>
            </a:pPr>
            <a:r>
              <a:rPr lang="de-DE" sz="2000" b="0" i="0" u="none" strike="noStrike" baseline="0" dirty="0"/>
              <a:t>Diese 5 Linien und die dazugehörigen Zwischenräume werden von unten nach oben gezählt. </a:t>
            </a:r>
          </a:p>
          <a:p>
            <a:pPr marL="0" indent="0">
              <a:buNone/>
            </a:pPr>
            <a:r>
              <a:rPr lang="de-DE" sz="2000" b="0" i="0" u="none" strike="noStrike" baseline="0" dirty="0"/>
              <a:t>Für Noten unter oder</a:t>
            </a:r>
            <a:r>
              <a:rPr lang="de-DE" sz="2000" b="0" i="0" u="none" strike="noStrike" dirty="0"/>
              <a:t> </a:t>
            </a:r>
            <a:r>
              <a:rPr lang="de-DE" sz="2000" b="0" i="0" u="none" strike="noStrike" baseline="0" dirty="0"/>
              <a:t>über dem Liniensystem benutzen wir </a:t>
            </a:r>
            <a:r>
              <a:rPr lang="de-DE" sz="2000" b="1" i="0" u="none" strike="noStrike" baseline="0" dirty="0"/>
              <a:t>Hilfslinien</a:t>
            </a:r>
            <a:r>
              <a:rPr lang="de-DE" sz="2000" b="0" i="0" u="none" strike="noStrike" baseline="0" dirty="0"/>
              <a:t>.</a:t>
            </a:r>
          </a:p>
          <a:p>
            <a:endParaRPr lang="de-DE" sz="2000" dirty="0"/>
          </a:p>
        </p:txBody>
      </p:sp>
      <p:pic>
        <p:nvPicPr>
          <p:cNvPr id="5" name="Grafik 4">
            <a:extLst>
              <a:ext uri="{FF2B5EF4-FFF2-40B4-BE49-F238E27FC236}">
                <a16:creationId xmlns:a16="http://schemas.microsoft.com/office/drawing/2014/main" id="{3CFF3262-5332-44C3-A0FE-A826641CE17E}"/>
              </a:ext>
            </a:extLst>
          </p:cNvPr>
          <p:cNvPicPr>
            <a:picLocks noChangeAspect="1"/>
          </p:cNvPicPr>
          <p:nvPr/>
        </p:nvPicPr>
        <p:blipFill>
          <a:blip r:embed="rId2"/>
          <a:stretch>
            <a:fillRect/>
          </a:stretch>
        </p:blipFill>
        <p:spPr>
          <a:xfrm>
            <a:off x="5017655" y="2969695"/>
            <a:ext cx="6253212" cy="1882134"/>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8" name="Grafik 7" descr="Nach rechts zeigender Finger, Handrücken mit einfarbiger Füllung">
            <a:extLst>
              <a:ext uri="{FF2B5EF4-FFF2-40B4-BE49-F238E27FC236}">
                <a16:creationId xmlns:a16="http://schemas.microsoft.com/office/drawing/2014/main" id="{9434946A-8E76-4677-8D2D-1A7B7A3096D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160383" y="3687096"/>
            <a:ext cx="914400" cy="914400"/>
          </a:xfrm>
          <a:prstGeom prst="rect">
            <a:avLst/>
          </a:prstGeom>
        </p:spPr>
      </p:pic>
      <p:pic>
        <p:nvPicPr>
          <p:cNvPr id="22" name="Grafik 21" descr="Nach rechts zeigender Finger, Handrücken mit einfarbiger Füllung">
            <a:extLst>
              <a:ext uri="{FF2B5EF4-FFF2-40B4-BE49-F238E27FC236}">
                <a16:creationId xmlns:a16="http://schemas.microsoft.com/office/drawing/2014/main" id="{7B1B6FE0-E2AD-4651-A3D6-CA86E576B5E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62786" y="3522772"/>
            <a:ext cx="914400" cy="914400"/>
          </a:xfrm>
          <a:prstGeom prst="rect">
            <a:avLst/>
          </a:prstGeom>
        </p:spPr>
      </p:pic>
      <p:pic>
        <p:nvPicPr>
          <p:cNvPr id="23" name="Grafik 22" descr="Nach rechts zeigender Finger, Handrücken mit einfarbiger Füllung">
            <a:extLst>
              <a:ext uri="{FF2B5EF4-FFF2-40B4-BE49-F238E27FC236}">
                <a16:creationId xmlns:a16="http://schemas.microsoft.com/office/drawing/2014/main" id="{26C60872-621E-4AAE-A5A3-F900A2D17F3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94926" y="3910762"/>
            <a:ext cx="914400" cy="914400"/>
          </a:xfrm>
          <a:prstGeom prst="rect">
            <a:avLst/>
          </a:prstGeom>
        </p:spPr>
      </p:pic>
      <p:pic>
        <p:nvPicPr>
          <p:cNvPr id="24" name="Grafik 23" descr="Nach rechts zeigender Finger, Handrücken mit einfarbiger Füllung">
            <a:extLst>
              <a:ext uri="{FF2B5EF4-FFF2-40B4-BE49-F238E27FC236}">
                <a16:creationId xmlns:a16="http://schemas.microsoft.com/office/drawing/2014/main" id="{2EE13E51-F476-4005-9BE7-F1B1D668EBB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32568" y="2713117"/>
            <a:ext cx="914400" cy="748540"/>
          </a:xfrm>
          <a:prstGeom prst="rect">
            <a:avLst/>
          </a:prstGeom>
        </p:spPr>
      </p:pic>
    </p:spTree>
    <p:extLst>
      <p:ext uri="{BB962C8B-B14F-4D97-AF65-F5344CB8AC3E}">
        <p14:creationId xmlns:p14="http://schemas.microsoft.com/office/powerpoint/2010/main" val="183362753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249"/>
                                          </p:stCondLst>
                                        </p:cTn>
                                        <p:tgtEl>
                                          <p:spTgt spid="2"/>
                                        </p:tgtEl>
                                        <p:attrNameLst>
                                          <p:attrName>style.visibility</p:attrName>
                                        </p:attrNameLst>
                                      </p:cBhvr>
                                      <p:to>
                                        <p:strVal val="visible"/>
                                      </p:to>
                                    </p:set>
                                  </p:childTnLst>
                                </p:cTn>
                              </p:par>
                            </p:childTnLst>
                          </p:cTn>
                        </p:par>
                        <p:par>
                          <p:cTn id="7" fill="hold">
                            <p:stCondLst>
                              <p:cond delay="250"/>
                            </p:stCondLst>
                            <p:childTnLst>
                              <p:par>
                                <p:cTn id="8" presetID="1" presetClass="entr" presetSubtype="0" fill="hold" nodeType="afterEffect">
                                  <p:stCondLst>
                                    <p:cond delay="0"/>
                                  </p:stCondLst>
                                  <p:childTnLst>
                                    <p:set>
                                      <p:cBhvr>
                                        <p:cTn id="9" dur="1" fill="hold">
                                          <p:stCondLst>
                                            <p:cond delay="0"/>
                                          </p:stCondLst>
                                        </p:cTn>
                                        <p:tgtEl>
                                          <p:spTgt spid="5"/>
                                        </p:tgtEl>
                                        <p:attrNameLst>
                                          <p:attrName>style.visibility</p:attrName>
                                        </p:attrNameLst>
                                      </p:cBhvr>
                                      <p:to>
                                        <p:strVal val="visible"/>
                                      </p:to>
                                    </p:set>
                                  </p:childTnLst>
                                </p:cTn>
                              </p:par>
                            </p:childTnLst>
                          </p:cTn>
                        </p:par>
                        <p:par>
                          <p:cTn id="10" fill="hold">
                            <p:stCondLst>
                              <p:cond delay="250"/>
                            </p:stCondLst>
                            <p:childTnLst>
                              <p:par>
                                <p:cTn id="11" presetID="1" presetClass="entr" presetSubtype="0" fill="hold" grpId="0" nodeType="afterEffect">
                                  <p:stCondLst>
                                    <p:cond delay="0"/>
                                  </p:stCondLst>
                                  <p:childTnLst>
                                    <p:set>
                                      <p:cBhvr>
                                        <p:cTn id="12" dur="1" fill="hold">
                                          <p:stCondLst>
                                            <p:cond delay="1249"/>
                                          </p:stCondLst>
                                        </p:cTn>
                                        <p:tgtEl>
                                          <p:spTgt spid="3">
                                            <p:txEl>
                                              <p:pRg st="0" end="0"/>
                                            </p:txEl>
                                          </p:spTgt>
                                        </p:tgtEl>
                                        <p:attrNameLst>
                                          <p:attrName>style.visibility</p:attrName>
                                        </p:attrNameLst>
                                      </p:cBhvr>
                                      <p:to>
                                        <p:strVal val="visible"/>
                                      </p:to>
                                    </p:set>
                                  </p:childTnLst>
                                </p:cTn>
                              </p:par>
                            </p:childTnLst>
                          </p:cTn>
                        </p:par>
                        <p:par>
                          <p:cTn id="13" fill="hold">
                            <p:stCondLst>
                              <p:cond delay="1500"/>
                            </p:stCondLst>
                            <p:childTnLst>
                              <p:par>
                                <p:cTn id="14" presetID="42" presetClass="entr" presetSubtype="0" fill="hold" nodeType="afterEffect">
                                  <p:stCondLst>
                                    <p:cond delay="50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1000"/>
                                        <p:tgtEl>
                                          <p:spTgt spid="8"/>
                                        </p:tgtEl>
                                      </p:cBhvr>
                                    </p:animEffect>
                                    <p:anim calcmode="lin" valueType="num">
                                      <p:cBhvr>
                                        <p:cTn id="17" dur="1000" fill="hold"/>
                                        <p:tgtEl>
                                          <p:spTgt spid="8"/>
                                        </p:tgtEl>
                                        <p:attrNameLst>
                                          <p:attrName>ppt_x</p:attrName>
                                        </p:attrNameLst>
                                      </p:cBhvr>
                                      <p:tavLst>
                                        <p:tav tm="0">
                                          <p:val>
                                            <p:strVal val="#ppt_x"/>
                                          </p:val>
                                        </p:tav>
                                        <p:tav tm="100000">
                                          <p:val>
                                            <p:strVal val="#ppt_x"/>
                                          </p:val>
                                        </p:tav>
                                      </p:tavLst>
                                    </p:anim>
                                    <p:anim calcmode="lin" valueType="num">
                                      <p:cBhvr>
                                        <p:cTn id="18" dur="1000" fill="hold"/>
                                        <p:tgtEl>
                                          <p:spTgt spid="8"/>
                                        </p:tgtEl>
                                        <p:attrNameLst>
                                          <p:attrName>ppt_y</p:attrName>
                                        </p:attrNameLst>
                                      </p:cBhvr>
                                      <p:tavLst>
                                        <p:tav tm="0">
                                          <p:val>
                                            <p:strVal val="#ppt_y+.1"/>
                                          </p:val>
                                        </p:tav>
                                        <p:tav tm="100000">
                                          <p:val>
                                            <p:strVal val="#ppt_y"/>
                                          </p:val>
                                        </p:tav>
                                      </p:tavLst>
                                    </p:anim>
                                  </p:childTnLst>
                                </p:cTn>
                              </p:par>
                              <p:par>
                                <p:cTn id="19" presetID="1" presetClass="exit" presetSubtype="0" fill="hold" nodeType="withEffect">
                                  <p:stCondLst>
                                    <p:cond delay="2350"/>
                                  </p:stCondLst>
                                  <p:childTnLst>
                                    <p:set>
                                      <p:cBhvr>
                                        <p:cTn id="20" dur="1" fill="hold">
                                          <p:stCondLst>
                                            <p:cond delay="0"/>
                                          </p:stCondLst>
                                        </p:cTn>
                                        <p:tgtEl>
                                          <p:spTgt spid="8"/>
                                        </p:tgtEl>
                                        <p:attrNameLst>
                                          <p:attrName>style.visibility</p:attrName>
                                        </p:attrNameLst>
                                      </p:cBhvr>
                                      <p:to>
                                        <p:strVal val="hidden"/>
                                      </p:to>
                                    </p:set>
                                  </p:childTnLst>
                                </p:cTn>
                              </p:par>
                            </p:childTnLst>
                          </p:cTn>
                        </p:par>
                        <p:par>
                          <p:cTn id="21" fill="hold">
                            <p:stCondLst>
                              <p:cond delay="3850"/>
                            </p:stCondLst>
                            <p:childTnLst>
                              <p:par>
                                <p:cTn id="22" presetID="1" presetClass="entr" presetSubtype="0" fill="hold" grpId="0" nodeType="after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childTnLst>
                                </p:cTn>
                              </p:par>
                            </p:childTnLst>
                          </p:cTn>
                        </p:par>
                        <p:par>
                          <p:cTn id="24" fill="hold">
                            <p:stCondLst>
                              <p:cond delay="3850"/>
                            </p:stCondLst>
                            <p:childTnLst>
                              <p:par>
                                <p:cTn id="25" presetID="42" presetClass="entr" presetSubtype="0" fill="hold" nodeType="after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1000"/>
                                        <p:tgtEl>
                                          <p:spTgt spid="22"/>
                                        </p:tgtEl>
                                      </p:cBhvr>
                                    </p:animEffect>
                                    <p:anim calcmode="lin" valueType="num">
                                      <p:cBhvr>
                                        <p:cTn id="28" dur="1000" fill="hold"/>
                                        <p:tgtEl>
                                          <p:spTgt spid="22"/>
                                        </p:tgtEl>
                                        <p:attrNameLst>
                                          <p:attrName>ppt_x</p:attrName>
                                        </p:attrNameLst>
                                      </p:cBhvr>
                                      <p:tavLst>
                                        <p:tav tm="0">
                                          <p:val>
                                            <p:strVal val="#ppt_x"/>
                                          </p:val>
                                        </p:tav>
                                        <p:tav tm="100000">
                                          <p:val>
                                            <p:strVal val="#ppt_x"/>
                                          </p:val>
                                        </p:tav>
                                      </p:tavLst>
                                    </p:anim>
                                    <p:anim calcmode="lin" valueType="num">
                                      <p:cBhvr>
                                        <p:cTn id="29" dur="1000" fill="hold"/>
                                        <p:tgtEl>
                                          <p:spTgt spid="22"/>
                                        </p:tgtEl>
                                        <p:attrNameLst>
                                          <p:attrName>ppt_y</p:attrName>
                                        </p:attrNameLst>
                                      </p:cBhvr>
                                      <p:tavLst>
                                        <p:tav tm="0">
                                          <p:val>
                                            <p:strVal val="#ppt_y+.1"/>
                                          </p:val>
                                        </p:tav>
                                        <p:tav tm="100000">
                                          <p:val>
                                            <p:strVal val="#ppt_y"/>
                                          </p:val>
                                        </p:tav>
                                      </p:tavLst>
                                    </p:anim>
                                  </p:childTnLst>
                                </p:cTn>
                              </p:par>
                            </p:childTnLst>
                          </p:cTn>
                        </p:par>
                        <p:par>
                          <p:cTn id="30" fill="hold">
                            <p:stCondLst>
                              <p:cond delay="4850"/>
                            </p:stCondLst>
                            <p:childTnLst>
                              <p:par>
                                <p:cTn id="31" presetID="1" presetClass="exit" presetSubtype="0" fill="hold" nodeType="afterEffect">
                                  <p:stCondLst>
                                    <p:cond delay="550"/>
                                  </p:stCondLst>
                                  <p:childTnLst>
                                    <p:set>
                                      <p:cBhvr>
                                        <p:cTn id="32" dur="1" fill="hold">
                                          <p:stCondLst>
                                            <p:cond delay="0"/>
                                          </p:stCondLst>
                                        </p:cTn>
                                        <p:tgtEl>
                                          <p:spTgt spid="22"/>
                                        </p:tgtEl>
                                        <p:attrNameLst>
                                          <p:attrName>style.visibility</p:attrName>
                                        </p:attrNameLst>
                                      </p:cBhvr>
                                      <p:to>
                                        <p:strVal val="hidden"/>
                                      </p:to>
                                    </p:set>
                                  </p:childTnLst>
                                </p:cTn>
                              </p:par>
                            </p:childTnLst>
                          </p:cTn>
                        </p:par>
                        <p:par>
                          <p:cTn id="33" fill="hold">
                            <p:stCondLst>
                              <p:cond delay="5400"/>
                            </p:stCondLst>
                            <p:childTnLst>
                              <p:par>
                                <p:cTn id="34" presetID="1" presetClass="entr" presetSubtype="0" fill="hold" grpId="0" nodeType="afterEffect">
                                  <p:stCondLst>
                                    <p:cond delay="0"/>
                                  </p:stCondLst>
                                  <p:childTnLst>
                                    <p:set>
                                      <p:cBhvr>
                                        <p:cTn id="35" dur="1" fill="hold">
                                          <p:stCondLst>
                                            <p:cond delay="1249"/>
                                          </p:stCondLst>
                                        </p:cTn>
                                        <p:tgtEl>
                                          <p:spTgt spid="3">
                                            <p:txEl>
                                              <p:pRg st="2" end="2"/>
                                            </p:txEl>
                                          </p:spTgt>
                                        </p:tgtEl>
                                        <p:attrNameLst>
                                          <p:attrName>style.visibility</p:attrName>
                                        </p:attrNameLst>
                                      </p:cBhvr>
                                      <p:to>
                                        <p:strVal val="visible"/>
                                      </p:to>
                                    </p:set>
                                  </p:childTnLst>
                                </p:cTn>
                              </p:par>
                            </p:childTnLst>
                          </p:cTn>
                        </p:par>
                        <p:par>
                          <p:cTn id="36" fill="hold">
                            <p:stCondLst>
                              <p:cond delay="6650"/>
                            </p:stCondLst>
                            <p:childTnLst>
                              <p:par>
                                <p:cTn id="37" presetID="1" presetClass="entr" presetSubtype="0" fill="hold" grpId="0" nodeType="afterEffect">
                                  <p:stCondLst>
                                    <p:cond delay="2000"/>
                                  </p:stCondLst>
                                  <p:childTnLst>
                                    <p:set>
                                      <p:cBhvr>
                                        <p:cTn id="38" dur="1" fill="hold">
                                          <p:stCondLst>
                                            <p:cond delay="0"/>
                                          </p:stCondLst>
                                        </p:cTn>
                                        <p:tgtEl>
                                          <p:spTgt spid="3">
                                            <p:txEl>
                                              <p:pRg st="3" end="3"/>
                                            </p:txEl>
                                          </p:spTgt>
                                        </p:tgtEl>
                                        <p:attrNameLst>
                                          <p:attrName>style.visibility</p:attrName>
                                        </p:attrNameLst>
                                      </p:cBhvr>
                                      <p:to>
                                        <p:strVal val="visible"/>
                                      </p:to>
                                    </p:set>
                                  </p:childTnLst>
                                </p:cTn>
                              </p:par>
                            </p:childTnLst>
                          </p:cTn>
                        </p:par>
                        <p:par>
                          <p:cTn id="39" fill="hold">
                            <p:stCondLst>
                              <p:cond delay="8650"/>
                            </p:stCondLst>
                            <p:childTnLst>
                              <p:par>
                                <p:cTn id="40" presetID="42" presetClass="entr" presetSubtype="0" fill="hold" nodeType="after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fade">
                                      <p:cBhvr>
                                        <p:cTn id="42" dur="1000"/>
                                        <p:tgtEl>
                                          <p:spTgt spid="23"/>
                                        </p:tgtEl>
                                      </p:cBhvr>
                                    </p:animEffect>
                                    <p:anim calcmode="lin" valueType="num">
                                      <p:cBhvr>
                                        <p:cTn id="43" dur="1000" fill="hold"/>
                                        <p:tgtEl>
                                          <p:spTgt spid="23"/>
                                        </p:tgtEl>
                                        <p:attrNameLst>
                                          <p:attrName>ppt_x</p:attrName>
                                        </p:attrNameLst>
                                      </p:cBhvr>
                                      <p:tavLst>
                                        <p:tav tm="0">
                                          <p:val>
                                            <p:strVal val="#ppt_x"/>
                                          </p:val>
                                        </p:tav>
                                        <p:tav tm="100000">
                                          <p:val>
                                            <p:strVal val="#ppt_x"/>
                                          </p:val>
                                        </p:tav>
                                      </p:tavLst>
                                    </p:anim>
                                    <p:anim calcmode="lin" valueType="num">
                                      <p:cBhvr>
                                        <p:cTn id="44" dur="1000" fill="hold"/>
                                        <p:tgtEl>
                                          <p:spTgt spid="23"/>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250"/>
                                  </p:stCondLst>
                                  <p:childTnLst>
                                    <p:set>
                                      <p:cBhvr>
                                        <p:cTn id="46" dur="1" fill="hold">
                                          <p:stCondLst>
                                            <p:cond delay="0"/>
                                          </p:stCondLst>
                                        </p:cTn>
                                        <p:tgtEl>
                                          <p:spTgt spid="24"/>
                                        </p:tgtEl>
                                        <p:attrNameLst>
                                          <p:attrName>style.visibility</p:attrName>
                                        </p:attrNameLst>
                                      </p:cBhvr>
                                      <p:to>
                                        <p:strVal val="visible"/>
                                      </p:to>
                                    </p:set>
                                    <p:animEffect transition="in" filter="fade">
                                      <p:cBhvr>
                                        <p:cTn id="47" dur="1000"/>
                                        <p:tgtEl>
                                          <p:spTgt spid="24"/>
                                        </p:tgtEl>
                                      </p:cBhvr>
                                    </p:animEffect>
                                    <p:anim calcmode="lin" valueType="num">
                                      <p:cBhvr>
                                        <p:cTn id="48" dur="1000" fill="hold"/>
                                        <p:tgtEl>
                                          <p:spTgt spid="24"/>
                                        </p:tgtEl>
                                        <p:attrNameLst>
                                          <p:attrName>ppt_x</p:attrName>
                                        </p:attrNameLst>
                                      </p:cBhvr>
                                      <p:tavLst>
                                        <p:tav tm="0">
                                          <p:val>
                                            <p:strVal val="#ppt_x"/>
                                          </p:val>
                                        </p:tav>
                                        <p:tav tm="100000">
                                          <p:val>
                                            <p:strVal val="#ppt_x"/>
                                          </p:val>
                                        </p:tav>
                                      </p:tavLst>
                                    </p:anim>
                                    <p:anim calcmode="lin" valueType="num">
                                      <p:cBhvr>
                                        <p:cTn id="49"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F48160-7C49-456F-B755-DE7CE5DA1BF5}"/>
              </a:ext>
            </a:extLst>
          </p:cNvPr>
          <p:cNvSpPr>
            <a:spLocks noGrp="1"/>
          </p:cNvSpPr>
          <p:nvPr>
            <p:ph type="title"/>
          </p:nvPr>
        </p:nvSpPr>
        <p:spPr>
          <a:xfrm>
            <a:off x="643467" y="321734"/>
            <a:ext cx="10905066" cy="1135737"/>
          </a:xfrm>
        </p:spPr>
        <p:txBody>
          <a:bodyPr>
            <a:normAutofit/>
          </a:bodyPr>
          <a:lstStyle/>
          <a:p>
            <a:r>
              <a:rPr lang="de-DE" sz="3600" b="1" dirty="0"/>
              <a:t>Der Notenschlüssel des eigenen Instruments</a:t>
            </a:r>
          </a:p>
        </p:txBody>
      </p:sp>
      <p:sp>
        <p:nvSpPr>
          <p:cNvPr id="3" name="Inhaltsplatzhalter 2">
            <a:extLst>
              <a:ext uri="{FF2B5EF4-FFF2-40B4-BE49-F238E27FC236}">
                <a16:creationId xmlns:a16="http://schemas.microsoft.com/office/drawing/2014/main" id="{CA38DFE2-37CC-4E4E-AD04-61C965379D97}"/>
              </a:ext>
            </a:extLst>
          </p:cNvPr>
          <p:cNvSpPr>
            <a:spLocks noGrp="1"/>
          </p:cNvSpPr>
          <p:nvPr>
            <p:ph idx="1"/>
          </p:nvPr>
        </p:nvSpPr>
        <p:spPr>
          <a:xfrm>
            <a:off x="643468" y="1782981"/>
            <a:ext cx="4719642" cy="4393982"/>
          </a:xfrm>
        </p:spPr>
        <p:txBody>
          <a:bodyPr>
            <a:normAutofit/>
          </a:bodyPr>
          <a:lstStyle/>
          <a:p>
            <a:pPr marL="0" indent="0">
              <a:buNone/>
            </a:pPr>
            <a:r>
              <a:rPr lang="de-DE" sz="2000" b="0" i="0" u="none" strike="noStrike" baseline="0" dirty="0"/>
              <a:t>Damit wir die Noten in unserem Liniensystem in der Tonhöhe genau festlegen können,</a:t>
            </a:r>
          </a:p>
          <a:p>
            <a:pPr marL="0" indent="0">
              <a:buNone/>
            </a:pPr>
            <a:r>
              <a:rPr lang="de-DE" sz="2000" b="0" i="0" u="none" strike="noStrike" baseline="0" dirty="0"/>
              <a:t>benutzen wir verschiedene </a:t>
            </a:r>
            <a:r>
              <a:rPr lang="de-DE" sz="2000" b="1" i="0" u="none" strike="noStrike" baseline="0" dirty="0"/>
              <a:t>Notenschlüssel</a:t>
            </a:r>
            <a:r>
              <a:rPr lang="de-DE" sz="2000" b="0" i="0" u="none" strike="noStrike" baseline="0" dirty="0"/>
              <a:t>.</a:t>
            </a:r>
          </a:p>
          <a:p>
            <a:pPr marL="0" indent="0">
              <a:buNone/>
            </a:pPr>
            <a:r>
              <a:rPr lang="de-DE" sz="2000" b="0" i="0" u="none" strike="noStrike" baseline="0" dirty="0"/>
              <a:t>Für die hohen Instrumente nehmen wir den </a:t>
            </a:r>
            <a:r>
              <a:rPr lang="de-DE" sz="2000" b="1" i="0" u="none" strike="noStrike" baseline="0" dirty="0"/>
              <a:t>Violinschlüssel</a:t>
            </a:r>
            <a:r>
              <a:rPr lang="de-DE" sz="2000" b="0" i="0" u="none" strike="noStrike" baseline="0" dirty="0"/>
              <a:t>. Wir nennen ihn auch den</a:t>
            </a:r>
          </a:p>
          <a:p>
            <a:pPr marL="0" indent="0">
              <a:buNone/>
            </a:pPr>
            <a:r>
              <a:rPr lang="de-DE" sz="2000" b="1" i="0" u="none" strike="noStrike" baseline="0" dirty="0"/>
              <a:t>G-Schlüssel</a:t>
            </a:r>
            <a:r>
              <a:rPr lang="de-DE" sz="2000" b="0" i="0" u="none" strike="noStrike" baseline="0" dirty="0"/>
              <a:t>, weil er auf der 2. Linie den Ton „</a:t>
            </a:r>
            <a:r>
              <a:rPr lang="de-DE" sz="2000" b="1" i="0" u="none" strike="noStrike" baseline="0" dirty="0"/>
              <a:t>g</a:t>
            </a:r>
            <a:r>
              <a:rPr lang="de-DE" sz="2000" i="0" u="none" strike="noStrike" baseline="0" dirty="0"/>
              <a:t>“</a:t>
            </a:r>
            <a:r>
              <a:rPr lang="de-DE" sz="2000" b="0" i="0" u="none" strike="noStrike" baseline="0" dirty="0"/>
              <a:t> festlegt.</a:t>
            </a:r>
          </a:p>
          <a:p>
            <a:endParaRPr lang="de-DE" sz="2000" dirty="0"/>
          </a:p>
        </p:txBody>
      </p:sp>
      <p:pic>
        <p:nvPicPr>
          <p:cNvPr id="5" name="Grafik 4">
            <a:extLst>
              <a:ext uri="{FF2B5EF4-FFF2-40B4-BE49-F238E27FC236}">
                <a16:creationId xmlns:a16="http://schemas.microsoft.com/office/drawing/2014/main" id="{042D9BB5-ADCD-4053-892F-6B97F35B65A0}"/>
              </a:ext>
            </a:extLst>
          </p:cNvPr>
          <p:cNvPicPr>
            <a:picLocks noChangeAspect="1"/>
          </p:cNvPicPr>
          <p:nvPr/>
        </p:nvPicPr>
        <p:blipFill>
          <a:blip r:embed="rId2"/>
          <a:stretch>
            <a:fillRect/>
          </a:stretch>
        </p:blipFill>
        <p:spPr>
          <a:xfrm>
            <a:off x="6096000" y="1609605"/>
            <a:ext cx="4580267" cy="4723132"/>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8" name="Grafik 7" descr="Zurück mit einfarbiger Füllung">
            <a:extLst>
              <a:ext uri="{FF2B5EF4-FFF2-40B4-BE49-F238E27FC236}">
                <a16:creationId xmlns:a16="http://schemas.microsoft.com/office/drawing/2014/main" id="{F446CF61-3A9C-4BDF-BF35-6E1DD61A3A2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755400" y="3328639"/>
            <a:ext cx="914400" cy="914400"/>
          </a:xfrm>
          <a:prstGeom prst="rect">
            <a:avLst/>
          </a:prstGeom>
        </p:spPr>
      </p:pic>
    </p:spTree>
    <p:extLst>
      <p:ext uri="{BB962C8B-B14F-4D97-AF65-F5344CB8AC3E}">
        <p14:creationId xmlns:p14="http://schemas.microsoft.com/office/powerpoint/2010/main" val="120777109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900"/>
                                  </p:stCondLst>
                                  <p:childTnLst>
                                    <p:set>
                                      <p:cBhvr>
                                        <p:cTn id="9" dur="1" fill="hold">
                                          <p:stCondLst>
                                            <p:cond delay="0"/>
                                          </p:stCondLst>
                                        </p:cTn>
                                        <p:tgtEl>
                                          <p:spTgt spid="3">
                                            <p:txEl>
                                              <p:pRg st="0" end="0"/>
                                            </p:txEl>
                                          </p:spTgt>
                                        </p:tgtEl>
                                        <p:attrNameLst>
                                          <p:attrName>style.visibility</p:attrName>
                                        </p:attrNameLst>
                                      </p:cBhvr>
                                      <p:to>
                                        <p:strVal val="visible"/>
                                      </p:to>
                                    </p:set>
                                  </p:childTnLst>
                                </p:cTn>
                              </p:par>
                              <p:par>
                                <p:cTn id="10" presetID="1" presetClass="entr" presetSubtype="0" fill="hold" grpId="0" nodeType="withEffect">
                                  <p:stCondLst>
                                    <p:cond delay="900"/>
                                  </p:stCondLst>
                                  <p:childTnLst>
                                    <p:set>
                                      <p:cBhvr>
                                        <p:cTn id="11" dur="1" fill="hold">
                                          <p:stCondLst>
                                            <p:cond delay="0"/>
                                          </p:stCondLst>
                                        </p:cTn>
                                        <p:tgtEl>
                                          <p:spTgt spid="3">
                                            <p:txEl>
                                              <p:pRg st="1" end="1"/>
                                            </p:txEl>
                                          </p:spTgt>
                                        </p:tgtEl>
                                        <p:attrNameLst>
                                          <p:attrName>style.visibility</p:attrName>
                                        </p:attrNameLst>
                                      </p:cBhvr>
                                      <p:to>
                                        <p:strVal val="visible"/>
                                      </p:to>
                                    </p:set>
                                  </p:childTnLst>
                                </p:cTn>
                              </p:par>
                            </p:childTnLst>
                          </p:cTn>
                        </p:par>
                        <p:par>
                          <p:cTn id="12" fill="hold">
                            <p:stCondLst>
                              <p:cond delay="900"/>
                            </p:stCondLst>
                            <p:childTnLst>
                              <p:par>
                                <p:cTn id="13" presetID="1"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par>
                          <p:cTn id="15" fill="hold">
                            <p:stCondLst>
                              <p:cond delay="900"/>
                            </p:stCondLst>
                            <p:childTnLst>
                              <p:par>
                                <p:cTn id="16" presetID="1" presetClass="entr" presetSubtype="0" fill="hold" grpId="0" nodeType="afterEffect">
                                  <p:stCondLst>
                                    <p:cond delay="800"/>
                                  </p:stCondLst>
                                  <p:childTnLst>
                                    <p:set>
                                      <p:cBhvr>
                                        <p:cTn id="17" dur="1" fill="hold">
                                          <p:stCondLst>
                                            <p:cond delay="0"/>
                                          </p:stCondLst>
                                        </p:cTn>
                                        <p:tgtEl>
                                          <p:spTgt spid="3">
                                            <p:txEl>
                                              <p:pRg st="3" end="3"/>
                                            </p:txEl>
                                          </p:spTgt>
                                        </p:tgtEl>
                                        <p:attrNameLst>
                                          <p:attrName>style.visibility</p:attrName>
                                        </p:attrNameLst>
                                      </p:cBhvr>
                                      <p:to>
                                        <p:strVal val="visible"/>
                                      </p:to>
                                    </p:set>
                                  </p:childTnLst>
                                </p:cTn>
                              </p:par>
                              <p:par>
                                <p:cTn id="18" presetID="42" presetClass="entr" presetSubtype="0" fill="hold" nodeType="withEffect">
                                  <p:stCondLst>
                                    <p:cond delay="8011"/>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1200"/>
                                        <p:tgtEl>
                                          <p:spTgt spid="8"/>
                                        </p:tgtEl>
                                      </p:cBhvr>
                                    </p:animEffect>
                                    <p:anim calcmode="lin" valueType="num">
                                      <p:cBhvr>
                                        <p:cTn id="21" dur="1200" fill="hold"/>
                                        <p:tgtEl>
                                          <p:spTgt spid="8"/>
                                        </p:tgtEl>
                                        <p:attrNameLst>
                                          <p:attrName>ppt_x</p:attrName>
                                        </p:attrNameLst>
                                      </p:cBhvr>
                                      <p:tavLst>
                                        <p:tav tm="0">
                                          <p:val>
                                            <p:strVal val="#ppt_x"/>
                                          </p:val>
                                        </p:tav>
                                        <p:tav tm="100000">
                                          <p:val>
                                            <p:strVal val="#ppt_x"/>
                                          </p:val>
                                        </p:tav>
                                      </p:tavLst>
                                    </p:anim>
                                    <p:anim calcmode="lin" valueType="num">
                                      <p:cBhvr>
                                        <p:cTn id="22" dur="12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51B1DAAB-25B0-4225-A973-02A6ABB1879D}"/>
              </a:ext>
            </a:extLst>
          </p:cNvPr>
          <p:cNvSpPr>
            <a:spLocks noGrp="1"/>
          </p:cNvSpPr>
          <p:nvPr>
            <p:ph idx="1"/>
          </p:nvPr>
        </p:nvSpPr>
        <p:spPr>
          <a:xfrm>
            <a:off x="643468" y="1782981"/>
            <a:ext cx="4970878" cy="3384920"/>
          </a:xfrm>
        </p:spPr>
        <p:txBody>
          <a:bodyPr>
            <a:normAutofit/>
          </a:bodyPr>
          <a:lstStyle/>
          <a:p>
            <a:pPr marL="0" indent="0">
              <a:buNone/>
            </a:pPr>
            <a:r>
              <a:rPr lang="de-DE" sz="2000" b="0" i="0" u="none" strike="noStrike" baseline="0" dirty="0"/>
              <a:t>Für die tiefen Instrumente verwenden wir den </a:t>
            </a:r>
            <a:r>
              <a:rPr lang="de-DE" sz="2000" b="1" i="0" u="none" strike="noStrike" baseline="0" dirty="0"/>
              <a:t>Bass-Schlüssel</a:t>
            </a:r>
            <a:r>
              <a:rPr lang="de-DE" sz="2000" b="0" i="0" u="none" strike="noStrike" baseline="0" dirty="0"/>
              <a:t>. Wir nennen ihn auch den</a:t>
            </a:r>
          </a:p>
          <a:p>
            <a:pPr marL="0" indent="0">
              <a:buNone/>
            </a:pPr>
            <a:r>
              <a:rPr lang="de-DE" sz="2000" b="1" i="0" u="none" strike="noStrike" baseline="0" dirty="0"/>
              <a:t>F-Schlüssel</a:t>
            </a:r>
            <a:r>
              <a:rPr lang="de-DE" sz="2000" b="0" i="0" u="none" strike="noStrike" baseline="0" dirty="0"/>
              <a:t>, weil er auf der 4. Linie den Ton „</a:t>
            </a:r>
            <a:r>
              <a:rPr lang="de-DE" sz="2000" b="1" i="0" u="none" strike="noStrike" baseline="0" dirty="0"/>
              <a:t>f</a:t>
            </a:r>
            <a:r>
              <a:rPr lang="de-DE" sz="2000" i="0" u="none" strike="noStrike" baseline="0" dirty="0"/>
              <a:t>“</a:t>
            </a:r>
            <a:r>
              <a:rPr lang="de-DE" sz="2000" b="1" i="0" u="none" strike="noStrike" baseline="0" dirty="0"/>
              <a:t> </a:t>
            </a:r>
            <a:r>
              <a:rPr lang="de-DE" sz="2000" b="0" i="0" u="none" strike="noStrike" baseline="0" dirty="0"/>
              <a:t>festlegt.</a:t>
            </a:r>
            <a:endParaRPr lang="de-DE" sz="2000" dirty="0"/>
          </a:p>
        </p:txBody>
      </p:sp>
      <p:pic>
        <p:nvPicPr>
          <p:cNvPr id="7" name="Grafik 6">
            <a:extLst>
              <a:ext uri="{FF2B5EF4-FFF2-40B4-BE49-F238E27FC236}">
                <a16:creationId xmlns:a16="http://schemas.microsoft.com/office/drawing/2014/main" id="{1BC14768-2EA1-443C-9F6E-2094803453A8}"/>
              </a:ext>
            </a:extLst>
          </p:cNvPr>
          <p:cNvPicPr>
            <a:picLocks noChangeAspect="1"/>
          </p:cNvPicPr>
          <p:nvPr/>
        </p:nvPicPr>
        <p:blipFill>
          <a:blip r:embed="rId2"/>
          <a:stretch>
            <a:fillRect/>
          </a:stretch>
        </p:blipFill>
        <p:spPr>
          <a:xfrm>
            <a:off x="6257813" y="988055"/>
            <a:ext cx="5290720" cy="4881889"/>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5" name="Grafik 4" descr="Zurück mit einfarbiger Füllung">
            <a:extLst>
              <a:ext uri="{FF2B5EF4-FFF2-40B4-BE49-F238E27FC236}">
                <a16:creationId xmlns:a16="http://schemas.microsoft.com/office/drawing/2014/main" id="{3B0AE21B-9258-4AA2-A75E-7F77E95562A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892800" y="1990493"/>
            <a:ext cx="914400" cy="914400"/>
          </a:xfrm>
          <a:prstGeom prst="rect">
            <a:avLst/>
          </a:prstGeom>
        </p:spPr>
      </p:pic>
    </p:spTree>
    <p:extLst>
      <p:ext uri="{BB962C8B-B14F-4D97-AF65-F5344CB8AC3E}">
        <p14:creationId xmlns:p14="http://schemas.microsoft.com/office/powerpoint/2010/main" val="114794893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childTnLst>
                                </p:cTn>
                              </p:par>
                              <p:par>
                                <p:cTn id="12" presetID="42" presetClass="entr" presetSubtype="0" fill="hold" nodeType="withEffect">
                                  <p:stCondLst>
                                    <p:cond delay="750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F4D2E09E-46A6-46DB-9A9C-15A71E3E8850}"/>
              </a:ext>
            </a:extLst>
          </p:cNvPr>
          <p:cNvSpPr>
            <a:spLocks noGrp="1"/>
          </p:cNvSpPr>
          <p:nvPr>
            <p:ph idx="1"/>
          </p:nvPr>
        </p:nvSpPr>
        <p:spPr>
          <a:xfrm>
            <a:off x="643469" y="1782981"/>
            <a:ext cx="4008384" cy="4393982"/>
          </a:xfrm>
        </p:spPr>
        <p:txBody>
          <a:bodyPr>
            <a:normAutofit/>
          </a:bodyPr>
          <a:lstStyle/>
          <a:p>
            <a:pPr marL="0" indent="0">
              <a:buNone/>
            </a:pPr>
            <a:r>
              <a:rPr lang="de-DE" sz="2400" b="0" i="0" u="none" strike="noStrike" baseline="0" dirty="0"/>
              <a:t>Schlagzeuger benutzen für ihre Schlaginstrumente, die keine besondere Tonhöhe haben, den </a:t>
            </a:r>
            <a:r>
              <a:rPr lang="de-DE" sz="2400" b="1" i="0" u="none" strike="noStrike" baseline="0" dirty="0"/>
              <a:t>Perkussionsschlüssel</a:t>
            </a:r>
            <a:r>
              <a:rPr lang="de-DE" sz="2400" b="0" i="0" u="none" strike="noStrike" baseline="0" dirty="0"/>
              <a:t>.</a:t>
            </a:r>
            <a:endParaRPr lang="de-DE" sz="2400" dirty="0"/>
          </a:p>
        </p:txBody>
      </p:sp>
      <p:pic>
        <p:nvPicPr>
          <p:cNvPr id="5" name="Grafik 4">
            <a:extLst>
              <a:ext uri="{FF2B5EF4-FFF2-40B4-BE49-F238E27FC236}">
                <a16:creationId xmlns:a16="http://schemas.microsoft.com/office/drawing/2014/main" id="{A36D627C-CF3A-4CF5-B5A2-781900984C3B}"/>
              </a:ext>
            </a:extLst>
          </p:cNvPr>
          <p:cNvPicPr>
            <a:picLocks noChangeAspect="1"/>
          </p:cNvPicPr>
          <p:nvPr/>
        </p:nvPicPr>
        <p:blipFill>
          <a:blip r:embed="rId2"/>
          <a:stretch>
            <a:fillRect/>
          </a:stretch>
        </p:blipFill>
        <p:spPr>
          <a:xfrm>
            <a:off x="5452432" y="2053294"/>
            <a:ext cx="6253212" cy="2751412"/>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63682275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1C71A9-E469-49EA-A4B6-4987405E76AA}"/>
              </a:ext>
            </a:extLst>
          </p:cNvPr>
          <p:cNvSpPr>
            <a:spLocks noGrp="1"/>
          </p:cNvSpPr>
          <p:nvPr>
            <p:ph type="title"/>
          </p:nvPr>
        </p:nvSpPr>
        <p:spPr>
          <a:xfrm>
            <a:off x="838200" y="765818"/>
            <a:ext cx="10515600" cy="1195456"/>
          </a:xfrm>
        </p:spPr>
        <p:txBody>
          <a:bodyPr/>
          <a:lstStyle/>
          <a:p>
            <a:pPr algn="ctr"/>
            <a:r>
              <a:rPr lang="de-DE" b="1" dirty="0">
                <a:latin typeface="+mn-lt"/>
              </a:rPr>
              <a:t>Abschnitt 2</a:t>
            </a:r>
          </a:p>
        </p:txBody>
      </p:sp>
      <p:sp>
        <p:nvSpPr>
          <p:cNvPr id="3" name="Inhaltsplatzhalter 2">
            <a:extLst>
              <a:ext uri="{FF2B5EF4-FFF2-40B4-BE49-F238E27FC236}">
                <a16:creationId xmlns:a16="http://schemas.microsoft.com/office/drawing/2014/main" id="{54059095-5218-460E-891D-1D358F13583B}"/>
              </a:ext>
            </a:extLst>
          </p:cNvPr>
          <p:cNvSpPr>
            <a:spLocks noGrp="1"/>
          </p:cNvSpPr>
          <p:nvPr>
            <p:ph idx="1"/>
          </p:nvPr>
        </p:nvSpPr>
        <p:spPr>
          <a:xfrm>
            <a:off x="838200" y="2177030"/>
            <a:ext cx="10515600" cy="2651823"/>
          </a:xfrm>
        </p:spPr>
        <p:txBody>
          <a:bodyPr>
            <a:normAutofit/>
          </a:bodyPr>
          <a:lstStyle/>
          <a:p>
            <a:pPr marL="0" indent="0" algn="ctr">
              <a:buNone/>
            </a:pPr>
            <a:r>
              <a:rPr lang="de-DE" sz="4800" b="1" dirty="0"/>
              <a:t>Stammtonreihe</a:t>
            </a:r>
          </a:p>
          <a:p>
            <a:pPr marL="0" indent="0" algn="ctr">
              <a:buNone/>
            </a:pPr>
            <a:r>
              <a:rPr lang="de-DE" sz="4800" b="1" dirty="0"/>
              <a:t>im Schlüssel des</a:t>
            </a:r>
          </a:p>
          <a:p>
            <a:pPr marL="0" indent="0" algn="ctr">
              <a:buNone/>
            </a:pPr>
            <a:r>
              <a:rPr lang="de-DE" sz="4800" b="1" dirty="0"/>
              <a:t>eigenen Instruments</a:t>
            </a:r>
          </a:p>
        </p:txBody>
      </p:sp>
    </p:spTree>
    <p:extLst>
      <p:ext uri="{BB962C8B-B14F-4D97-AF65-F5344CB8AC3E}">
        <p14:creationId xmlns:p14="http://schemas.microsoft.com/office/powerpoint/2010/main" val="293877211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682D144F-8E9B-4A9B-A34B-A8F3D29B5310}"/>
              </a:ext>
            </a:extLst>
          </p:cNvPr>
          <p:cNvSpPr>
            <a:spLocks noGrp="1"/>
          </p:cNvSpPr>
          <p:nvPr>
            <p:ph idx="1"/>
          </p:nvPr>
        </p:nvSpPr>
        <p:spPr>
          <a:xfrm>
            <a:off x="838200" y="682626"/>
            <a:ext cx="10515600" cy="1069974"/>
          </a:xfrm>
        </p:spPr>
        <p:txBody>
          <a:bodyPr/>
          <a:lstStyle/>
          <a:p>
            <a:pPr marL="0" indent="0">
              <a:buNone/>
            </a:pPr>
            <a:r>
              <a:rPr lang="de-DE" dirty="0"/>
              <a:t>Um die einzelnen Noten genauer zu bezeichnen, verwenden wir international die ersten sieben Buchstaben aus unserem Alphabet.</a:t>
            </a:r>
          </a:p>
        </p:txBody>
      </p:sp>
      <p:sp>
        <p:nvSpPr>
          <p:cNvPr id="4" name="Textfeld 3">
            <a:extLst>
              <a:ext uri="{FF2B5EF4-FFF2-40B4-BE49-F238E27FC236}">
                <a16:creationId xmlns:a16="http://schemas.microsoft.com/office/drawing/2014/main" id="{AA54F2F7-8950-49E7-96C7-228889E75D6D}"/>
              </a:ext>
            </a:extLst>
          </p:cNvPr>
          <p:cNvSpPr txBox="1"/>
          <p:nvPr/>
        </p:nvSpPr>
        <p:spPr>
          <a:xfrm>
            <a:off x="740226" y="1848338"/>
            <a:ext cx="10176817" cy="584775"/>
          </a:xfrm>
          <a:prstGeom prst="rect">
            <a:avLst/>
          </a:prstGeom>
          <a:noFill/>
        </p:spPr>
        <p:txBody>
          <a:bodyPr wrap="square" rtlCol="0">
            <a:spAutoFit/>
          </a:bodyPr>
          <a:lstStyle/>
          <a:p>
            <a:pPr algn="ctr"/>
            <a:r>
              <a:rPr lang="de-DE" sz="3200" b="1" dirty="0"/>
              <a:t>a – b – c – d – e – f – g </a:t>
            </a:r>
          </a:p>
        </p:txBody>
      </p:sp>
      <p:sp>
        <p:nvSpPr>
          <p:cNvPr id="5" name="Textfeld 4">
            <a:extLst>
              <a:ext uri="{FF2B5EF4-FFF2-40B4-BE49-F238E27FC236}">
                <a16:creationId xmlns:a16="http://schemas.microsoft.com/office/drawing/2014/main" id="{E7C1DB0D-7498-4977-A645-3C760F976B18}"/>
              </a:ext>
            </a:extLst>
          </p:cNvPr>
          <p:cNvSpPr txBox="1"/>
          <p:nvPr/>
        </p:nvSpPr>
        <p:spPr>
          <a:xfrm>
            <a:off x="838200" y="4139118"/>
            <a:ext cx="10091057" cy="584775"/>
          </a:xfrm>
          <a:prstGeom prst="rect">
            <a:avLst/>
          </a:prstGeom>
          <a:noFill/>
        </p:spPr>
        <p:txBody>
          <a:bodyPr wrap="square" rtlCol="0">
            <a:spAutoFit/>
          </a:bodyPr>
          <a:lstStyle/>
          <a:p>
            <a:pPr algn="ctr"/>
            <a:r>
              <a:rPr lang="de-DE" sz="3200" b="1" dirty="0"/>
              <a:t>c – d – e – f – g – a – b </a:t>
            </a:r>
          </a:p>
        </p:txBody>
      </p:sp>
      <p:sp>
        <p:nvSpPr>
          <p:cNvPr id="7" name="Textfeld 6">
            <a:extLst>
              <a:ext uri="{FF2B5EF4-FFF2-40B4-BE49-F238E27FC236}">
                <a16:creationId xmlns:a16="http://schemas.microsoft.com/office/drawing/2014/main" id="{5347EE4A-C7EB-4AA7-BA82-60F96B3C7FA0}"/>
              </a:ext>
            </a:extLst>
          </p:cNvPr>
          <p:cNvSpPr txBox="1"/>
          <p:nvPr/>
        </p:nvSpPr>
        <p:spPr>
          <a:xfrm>
            <a:off x="857048" y="3316893"/>
            <a:ext cx="10714463" cy="523220"/>
          </a:xfrm>
          <a:prstGeom prst="rect">
            <a:avLst/>
          </a:prstGeom>
          <a:noFill/>
        </p:spPr>
        <p:txBody>
          <a:bodyPr wrap="square" rtlCol="0">
            <a:spAutoFit/>
          </a:bodyPr>
          <a:lstStyle/>
          <a:p>
            <a:r>
              <a:rPr lang="de-DE" sz="2800" dirty="0"/>
              <a:t>Die </a:t>
            </a:r>
            <a:r>
              <a:rPr lang="de-DE" sz="2800" b="1" dirty="0"/>
              <a:t>Stammtonreihe</a:t>
            </a:r>
            <a:r>
              <a:rPr lang="de-DE" sz="2800" dirty="0"/>
              <a:t> beginnen wir jedoch mit „c“, also</a:t>
            </a:r>
          </a:p>
        </p:txBody>
      </p:sp>
    </p:spTree>
    <p:extLst>
      <p:ext uri="{BB962C8B-B14F-4D97-AF65-F5344CB8AC3E}">
        <p14:creationId xmlns:p14="http://schemas.microsoft.com/office/powerpoint/2010/main" val="302073733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iterate type="lt">
                                    <p:tmAbs val="500"/>
                                  </p:iterate>
                                  <p:childTnLst>
                                    <p:set>
                                      <p:cBhvr>
                                        <p:cTn id="9" dur="1" fill="hold">
                                          <p:stCondLst>
                                            <p:cond delay="0"/>
                                          </p:stCondLst>
                                        </p:cTn>
                                        <p:tgtEl>
                                          <p:spTgt spid="4"/>
                                        </p:tgtEl>
                                        <p:attrNameLst>
                                          <p:attrName>style.visibility</p:attrName>
                                        </p:attrNameLst>
                                      </p:cBhvr>
                                      <p:to>
                                        <p:strVal val="visible"/>
                                      </p:to>
                                    </p:set>
                                  </p:childTnLst>
                                </p:cTn>
                              </p:par>
                            </p:childTnLst>
                          </p:cTn>
                        </p:par>
                        <p:par>
                          <p:cTn id="10" fill="hold">
                            <p:stCondLst>
                              <p:cond delay="6001"/>
                            </p:stCondLst>
                            <p:childTnLst>
                              <p:par>
                                <p:cTn id="11" presetID="1" presetClass="entr" presetSubtype="0"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par>
                          <p:cTn id="13" fill="hold">
                            <p:stCondLst>
                              <p:cond delay="6001"/>
                            </p:stCondLst>
                            <p:childTnLst>
                              <p:par>
                                <p:cTn id="14" presetID="1" presetClass="entr" presetSubtype="0" fill="hold" grpId="0" nodeType="afterEffect">
                                  <p:stCondLst>
                                    <p:cond delay="0"/>
                                  </p:stCondLst>
                                  <p:iterate type="lt">
                                    <p:tmAbs val="500"/>
                                  </p:iterate>
                                  <p:childTnLst>
                                    <p:set>
                                      <p:cBhvr>
                                        <p:cTn id="15"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7"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702</Words>
  <Application>Microsoft Office PowerPoint</Application>
  <PresentationFormat>Breitbild</PresentationFormat>
  <Paragraphs>84</Paragraphs>
  <Slides>24</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24</vt:i4>
      </vt:variant>
    </vt:vector>
  </HeadingPairs>
  <TitlesOfParts>
    <vt:vector size="29" baseType="lpstr">
      <vt:lpstr>Arial</vt:lpstr>
      <vt:lpstr>Calibri</vt:lpstr>
      <vt:lpstr>Calibri Light</vt:lpstr>
      <vt:lpstr>ForteClassic</vt:lpstr>
      <vt:lpstr>Office</vt:lpstr>
      <vt:lpstr>PowerPoint-Präsentation</vt:lpstr>
      <vt:lpstr>Inhaltsverzeichnis </vt:lpstr>
      <vt:lpstr>Abschnitt 1</vt:lpstr>
      <vt:lpstr>Das Liniensystem</vt:lpstr>
      <vt:lpstr>Der Notenschlüssel des eigenen Instruments</vt:lpstr>
      <vt:lpstr>PowerPoint-Präsentation</vt:lpstr>
      <vt:lpstr>PowerPoint-Präsentation</vt:lpstr>
      <vt:lpstr>Abschnitt 2</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Carsten Landsch</dc:creator>
  <cp:lastModifiedBy>Ralf Bohmann</cp:lastModifiedBy>
  <cp:revision>142</cp:revision>
  <dcterms:created xsi:type="dcterms:W3CDTF">2021-01-17T14:55:14Z</dcterms:created>
  <dcterms:modified xsi:type="dcterms:W3CDTF">2021-03-24T20:11:15Z</dcterms:modified>
</cp:coreProperties>
</file>